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2" r:id="rId3"/>
    <p:sldId id="293" r:id="rId4"/>
    <p:sldId id="300" r:id="rId5"/>
    <p:sldId id="301" r:id="rId6"/>
    <p:sldId id="297" r:id="rId7"/>
    <p:sldId id="259" r:id="rId8"/>
    <p:sldId id="306" r:id="rId9"/>
    <p:sldId id="29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9" r:id="rId21"/>
    <p:sldId id="27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D15153-99B9-4DAE-9B5A-8713CEB59C6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706110-486F-4148-81F9-42ABF351D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1599"/>
          </a:xfrm>
        </p:spPr>
        <p:txBody>
          <a:bodyPr>
            <a:normAutofit/>
          </a:bodyPr>
          <a:lstStyle/>
          <a:p>
            <a:r>
              <a:rPr lang="fa-IR" sz="8000" dirty="0" smtClean="0"/>
              <a:t>بنام خدا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4495800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0000"/>
                </a:solidFill>
              </a:rPr>
              <a:t>نحوه تعیین خسارت درصدمات جانی</a:t>
            </a:r>
          </a:p>
          <a:p>
            <a:r>
              <a:rPr lang="fa-IR" sz="4800" dirty="0" smtClean="0">
                <a:solidFill>
                  <a:srgbClr val="FF0000"/>
                </a:solidFill>
              </a:rPr>
              <a:t>(بحثی درقانون دیات)</a:t>
            </a:r>
          </a:p>
          <a:p>
            <a:endParaRPr lang="fa-IR" sz="4000" dirty="0" smtClean="0">
              <a:solidFill>
                <a:srgbClr val="FF0000"/>
              </a:solidFill>
            </a:endParaRPr>
          </a:p>
          <a:p>
            <a:pPr rtl="1"/>
            <a:r>
              <a:rPr lang="fa-IR" sz="3600" dirty="0" smtClean="0">
                <a:solidFill>
                  <a:schemeClr val="tx1"/>
                </a:solidFill>
              </a:rPr>
              <a:t>دکترمحمدرضاملکی</a:t>
            </a:r>
          </a:p>
          <a:p>
            <a:pPr rtl="1"/>
            <a:r>
              <a:rPr lang="fa-IR" sz="2800" dirty="0" smtClean="0">
                <a:solidFill>
                  <a:schemeClr val="tx1"/>
                </a:solidFill>
              </a:rPr>
              <a:t>متخصص پزشکی قانونی ومسمومیت ها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6000" dirty="0">
                <a:solidFill>
                  <a:srgbClr val="FF0000"/>
                </a:solidFill>
              </a:rPr>
              <a:t>خودزنی ها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fa-IR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fa-IR" dirty="0"/>
              <a:t>  </a:t>
            </a:r>
            <a:r>
              <a:rPr lang="fa-IR" dirty="0">
                <a:solidFill>
                  <a:srgbClr val="FF0000"/>
                </a:solidFill>
              </a:rPr>
              <a:t>شایعترین ورایج ترین:</a:t>
            </a:r>
            <a:r>
              <a:rPr lang="fa-IR" dirty="0"/>
              <a:t>به وسیله اجسام برنده وتیز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fa-IR" dirty="0"/>
              <a:t>  معمولا سمت چپ بدن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fa-IR" dirty="0"/>
              <a:t>  </a:t>
            </a:r>
            <a:r>
              <a:rPr lang="fa-IR" dirty="0">
                <a:solidFill>
                  <a:srgbClr val="FF0000"/>
                </a:solidFill>
              </a:rPr>
              <a:t>مناطق شایع:</a:t>
            </a:r>
            <a:r>
              <a:rPr lang="fa-IR" dirty="0"/>
              <a:t>روی بازوها،ساعد،سینه وشکم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solidFill>
                  <a:srgbClr val="FF0000"/>
                </a:solidFill>
              </a:rPr>
              <a:t>  نمای کلاسیک: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fa-IR" dirty="0"/>
              <a:t>        سطحی وطویل،عمق یکسان درشروع وپایان،موازی </a:t>
            </a:r>
            <a:r>
              <a:rPr lang="fa-IR" dirty="0" smtClean="0"/>
              <a:t>یامتقاطع،درمناطق </a:t>
            </a:r>
            <a:r>
              <a:rPr lang="fa-IR" dirty="0"/>
              <a:t>دردسترس،صاف </a:t>
            </a:r>
            <a:r>
              <a:rPr lang="fa-IR" dirty="0" smtClean="0"/>
              <a:t>ومنظم،تهدیدکننده حیات </a:t>
            </a:r>
            <a:r>
              <a:rPr lang="fa-IR" dirty="0"/>
              <a:t>نیستند،متعددند</a:t>
            </a:r>
            <a:r>
              <a:rPr lang="fa-IR" dirty="0">
                <a:solidFill>
                  <a:srgbClr val="FF0000"/>
                </a:solidFill>
              </a:rPr>
              <a:t>(شاه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علامت)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Picture 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  <p:pic>
        <p:nvPicPr>
          <p:cNvPr id="45061" name="Picture 5" descr="Picture 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pic>
        <p:nvPicPr>
          <p:cNvPr id="45062" name="Picture 6" descr="Picture 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Picture 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  <p:pic>
        <p:nvPicPr>
          <p:cNvPr id="46085" name="Picture 5" descr="Picture 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pic>
        <p:nvPicPr>
          <p:cNvPr id="46086" name="Picture 6" descr="Picture 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  <p:pic>
        <p:nvPicPr>
          <p:cNvPr id="46087" name="Picture 7" descr="Picture 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  <p:pic>
        <p:nvPicPr>
          <p:cNvPr id="46088" name="Picture 8" descr="Picture 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  <p:pic>
        <p:nvPicPr>
          <p:cNvPr id="46089" name="Picture 9" descr="Picture 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494337" cy="575945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95738" y="61658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2-12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664450" cy="5748338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95738" y="61658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5</a:t>
            </a:r>
            <a:endParaRPr lang="en-US">
              <a:latin typeface="Tahoma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590800" y="4419600"/>
            <a:ext cx="5562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80400" cy="5686425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95738" y="62372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1-15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43-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4246562" cy="5661025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95738" y="60928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5-65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40-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7993062" cy="2557462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95738" y="60928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3-63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08-6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7593012" cy="5694362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995738" y="61658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50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07-5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5059363" cy="5897563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995738" y="62372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49</a:t>
            </a:r>
            <a:endParaRPr lang="en-US">
              <a:latin typeface="Tahoma" pitchFamily="34" charset="0"/>
            </a:endParaRPr>
          </a:p>
        </p:txBody>
      </p:sp>
      <p:pic>
        <p:nvPicPr>
          <p:cNvPr id="1026" name="Picture 2" descr="C:\Documents and Settings\Administrator\Desktop\desktop\My Pictures\Flower 040_M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4400" dirty="0" smtClean="0">
                <a:solidFill>
                  <a:srgbClr val="FF0000"/>
                </a:solidFill>
              </a:rPr>
              <a:t>پزشکان بخش خصوصی ودولتی</a:t>
            </a:r>
          </a:p>
          <a:p>
            <a:pPr algn="ctr">
              <a:buNone/>
            </a:pPr>
            <a:r>
              <a:rPr lang="fa-IR" sz="4400" dirty="0" smtClean="0">
                <a:solidFill>
                  <a:srgbClr val="FF0000"/>
                </a:solidFill>
              </a:rPr>
              <a:t>درچه مواردی</a:t>
            </a:r>
          </a:p>
          <a:p>
            <a:pPr algn="ctr" rtl="1">
              <a:buNone/>
            </a:pPr>
            <a:r>
              <a:rPr lang="fa-IR" sz="4400" dirty="0" smtClean="0">
                <a:solidFill>
                  <a:srgbClr val="FF0000"/>
                </a:solidFill>
              </a:rPr>
              <a:t>مجازبه معاینه بیماران ضرب وجرحی می باشند؟</a:t>
            </a:r>
          </a:p>
          <a:p>
            <a:pPr algn="ctr" rtl="1">
              <a:buNone/>
            </a:pPr>
            <a:r>
              <a:rPr lang="fa-IR" sz="4400" dirty="0" smtClean="0">
                <a:solidFill>
                  <a:srgbClr val="FF0000"/>
                </a:solidFill>
              </a:rPr>
              <a:t>وچه نکاتی رابایدمدنظرداشته باشند؟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200" y="381000"/>
            <a:ext cx="8991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نكاتي</a:t>
            </a:r>
            <a:r>
              <a:rPr lang="fa-IR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که</a:t>
            </a:r>
            <a:r>
              <a:rPr lang="ar-SA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32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بايد </a:t>
            </a:r>
            <a:r>
              <a:rPr lang="fa-IR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در</a:t>
            </a:r>
            <a:r>
              <a:rPr lang="ar-SA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32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همه بيماران بخصوص بيماران تروما </a:t>
            </a:r>
            <a:r>
              <a:rPr lang="fa-IR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یی</a:t>
            </a:r>
            <a:r>
              <a:rPr lang="ar-SA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مورد </a:t>
            </a:r>
            <a:r>
              <a:rPr lang="ar-SA" sz="32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توجه قرار بگيرد </a:t>
            </a:r>
            <a:r>
              <a:rPr lang="fa-IR" sz="32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:</a:t>
            </a:r>
            <a:endParaRPr lang="ar-SA" sz="3200" b="1" dirty="0">
              <a:solidFill>
                <a:srgbClr val="FF3300"/>
              </a:solidFill>
              <a:latin typeface="Times New Roman" pitchFamily="18" charset="0"/>
              <a:cs typeface="B Tit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sz="4800" b="1" dirty="0">
                <a:solidFill>
                  <a:srgbClr val="FF3300"/>
                </a:solidFill>
                <a:latin typeface="Times New Roman" pitchFamily="18" charset="0"/>
                <a:cs typeface="B Nazanin" pitchFamily="2" charset="-78"/>
              </a:rPr>
              <a:t>1- </a:t>
            </a:r>
            <a:r>
              <a:rPr lang="fa-IR" sz="4800" b="1" dirty="0" smtClean="0">
                <a:solidFill>
                  <a:srgbClr val="FF3300"/>
                </a:solidFill>
                <a:latin typeface="Times New Roman" pitchFamily="18" charset="0"/>
                <a:cs typeface="B Nazanin" pitchFamily="2" charset="-78"/>
              </a:rPr>
              <a:t>احراز</a:t>
            </a:r>
            <a:r>
              <a:rPr lang="ar-SA" sz="4800" b="1" dirty="0" smtClean="0">
                <a:solidFill>
                  <a:srgbClr val="FF3300"/>
                </a:solidFill>
                <a:latin typeface="Times New Roman" pitchFamily="18" charset="0"/>
                <a:cs typeface="B Nazanin" pitchFamily="2" charset="-78"/>
              </a:rPr>
              <a:t>هويت </a:t>
            </a:r>
            <a:endParaRPr lang="ar-SA" sz="4800" b="1" dirty="0">
              <a:solidFill>
                <a:srgbClr val="FF3300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sz="4800" b="1" dirty="0">
                <a:solidFill>
                  <a:srgbClr val="FF3300"/>
                </a:solidFill>
                <a:latin typeface="Times New Roman" pitchFamily="18" charset="0"/>
                <a:cs typeface="B Nazanin" pitchFamily="2" charset="-78"/>
              </a:rPr>
              <a:t>2- ثبت ساعت و تاريخ </a:t>
            </a:r>
            <a:r>
              <a:rPr lang="ar-SA" sz="4800" b="1" dirty="0" smtClean="0">
                <a:solidFill>
                  <a:srgbClr val="FF3300"/>
                </a:solidFill>
                <a:latin typeface="Times New Roman" pitchFamily="18" charset="0"/>
                <a:cs typeface="B Nazanin" pitchFamily="2" charset="-78"/>
              </a:rPr>
              <a:t>معاينه</a:t>
            </a:r>
            <a:endParaRPr lang="fa-IR" sz="4800" b="1" dirty="0" smtClean="0">
              <a:solidFill>
                <a:srgbClr val="FF3300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4800" b="1" dirty="0" smtClean="0">
                <a:solidFill>
                  <a:srgbClr val="FF3300"/>
                </a:solidFill>
                <a:latin typeface="Times New Roman" pitchFamily="18" charset="0"/>
                <a:cs typeface="B Nazanin" pitchFamily="2" charset="-78"/>
              </a:rPr>
              <a:t>3-معاینه تمامی بدن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ar-SA" sz="44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زيرا اشتباه </a:t>
            </a:r>
            <a:r>
              <a:rPr lang="fa-IR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و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44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عدم 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توجه</a:t>
            </a:r>
            <a:r>
              <a:rPr lang="fa-IR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به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44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آنها مي تواند سبب 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متضررشد</a:t>
            </a:r>
            <a:r>
              <a:rPr lang="fa-IR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ن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4400" dirty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بيمار و مجازات اشتباهي شخص بيگناه گردد پس ضروري 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است</a:t>
            </a:r>
            <a:r>
              <a:rPr lang="fa-IR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.</a:t>
            </a:r>
            <a:r>
              <a:rPr lang="ar-SA" sz="4400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 </a:t>
            </a:r>
            <a:endParaRPr lang="ar-SA" sz="4400" b="1" dirty="0">
              <a:solidFill>
                <a:srgbClr val="FF3300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desktop\My Pictures\Flower 061_M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" y="-76200"/>
            <a:ext cx="914306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609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FF6600"/>
                </a:solidFill>
              </a:rPr>
              <a:t> </a:t>
            </a:r>
            <a:r>
              <a:rPr lang="fa-IR" sz="4800" dirty="0" smtClean="0">
                <a:solidFill>
                  <a:srgbClr val="FFC000"/>
                </a:solidFill>
              </a:rPr>
              <a:t>میلادنبی اسلام مبارک پیروزوسلامت باشید.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ضرب وجرح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dirty="0" smtClean="0"/>
              <a:t> </a:t>
            </a:r>
            <a:r>
              <a:rPr lang="fa-IR" sz="4400" dirty="0" smtClean="0">
                <a:solidFill>
                  <a:srgbClr val="FF0000"/>
                </a:solidFill>
              </a:rPr>
              <a:t>ضرب (</a:t>
            </a:r>
            <a:r>
              <a:rPr lang="en-US" sz="4400" dirty="0" smtClean="0">
                <a:solidFill>
                  <a:srgbClr val="FF0000"/>
                </a:solidFill>
              </a:rPr>
              <a:t>(injury</a:t>
            </a:r>
            <a:r>
              <a:rPr lang="fa-IR" sz="4000" dirty="0" smtClean="0">
                <a:solidFill>
                  <a:srgbClr val="FF0000"/>
                </a:solidFill>
              </a:rPr>
              <a:t>:</a:t>
            </a:r>
            <a:r>
              <a:rPr lang="fa-IR" dirty="0" smtClean="0"/>
              <a:t>صدمات وآسیب های مکانیکی بدون ازهم گسیختگی ظاهری نسجی وبدون جاری شدن خون</a:t>
            </a:r>
          </a:p>
          <a:p>
            <a:pPr algn="r" rtl="1">
              <a:buNone/>
            </a:pPr>
            <a:endParaRPr lang="fa-IR" sz="4000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 </a:t>
            </a:r>
            <a:r>
              <a:rPr lang="fa-IR" sz="4400" dirty="0" smtClean="0">
                <a:solidFill>
                  <a:srgbClr val="FF0000"/>
                </a:solidFill>
              </a:rPr>
              <a:t>جرح(</a:t>
            </a:r>
            <a:r>
              <a:rPr lang="en-US" sz="4400" dirty="0" smtClean="0">
                <a:solidFill>
                  <a:srgbClr val="FF0000"/>
                </a:solidFill>
              </a:rPr>
              <a:t>(wound</a:t>
            </a:r>
            <a:r>
              <a:rPr lang="fa-IR" sz="4000" dirty="0" smtClean="0">
                <a:solidFill>
                  <a:srgbClr val="FF0000"/>
                </a:solidFill>
              </a:rPr>
              <a:t>:</a:t>
            </a:r>
            <a:r>
              <a:rPr lang="fa-IR" dirty="0" smtClean="0"/>
              <a:t>صدمات وآسیب های مکانیکی که درآن بافت های بدن ازهم گسیخته شده واغلب باجاری شدن خون همراه است.</a:t>
            </a:r>
          </a:p>
          <a:p>
            <a:pPr algn="r" rt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</a:rPr>
              <a:t>درقانون مجازات اسلامی </a:t>
            </a:r>
          </a:p>
          <a:p>
            <a:pPr algn="r" rtl="1">
              <a:buNone/>
            </a:pPr>
            <a:r>
              <a:rPr lang="fa-IR" sz="4400" dirty="0" smtClean="0">
                <a:solidFill>
                  <a:srgbClr val="FF0000"/>
                </a:solidFill>
              </a:rPr>
              <a:t>     </a:t>
            </a:r>
            <a:r>
              <a:rPr lang="fa-IR" sz="4400" dirty="0" smtClean="0">
                <a:solidFill>
                  <a:schemeClr val="tx1"/>
                </a:solidFill>
              </a:rPr>
              <a:t>برای</a:t>
            </a:r>
            <a:r>
              <a:rPr lang="fa-IR" sz="4400" dirty="0" smtClean="0">
                <a:solidFill>
                  <a:srgbClr val="FF0000"/>
                </a:solidFill>
              </a:rPr>
              <a:t> جرح </a:t>
            </a:r>
            <a:r>
              <a:rPr lang="fa-IR" sz="4400" dirty="0" smtClean="0">
                <a:solidFill>
                  <a:schemeClr val="tx1"/>
                </a:solidFill>
              </a:rPr>
              <a:t>ارزش واهمیت بیشتری نسبت به </a:t>
            </a:r>
            <a:r>
              <a:rPr lang="fa-IR" sz="4400" dirty="0" smtClean="0">
                <a:solidFill>
                  <a:srgbClr val="FF0000"/>
                </a:solidFill>
              </a:rPr>
              <a:t>ضرب</a:t>
            </a:r>
            <a:r>
              <a:rPr lang="fa-IR" sz="4400" dirty="0" smtClean="0">
                <a:solidFill>
                  <a:schemeClr val="tx1"/>
                </a:solidFill>
              </a:rPr>
              <a:t> قایل شده اند.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fa-IR" sz="4000" dirty="0" smtClean="0"/>
              <a:t>  -</a:t>
            </a:r>
            <a:r>
              <a:rPr lang="fa-IR" sz="4400" dirty="0" smtClean="0">
                <a:solidFill>
                  <a:srgbClr val="FF0000"/>
                </a:solidFill>
              </a:rPr>
              <a:t>درقانون دیات</a:t>
            </a:r>
            <a:r>
              <a:rPr lang="fa-IR" sz="4000" dirty="0" smtClean="0"/>
              <a:t> </a:t>
            </a:r>
            <a:r>
              <a:rPr lang="fa-IR" sz="4000" dirty="0" smtClean="0"/>
              <a:t>تعیین </a:t>
            </a:r>
            <a:r>
              <a:rPr lang="fa-IR" sz="4000" dirty="0" smtClean="0">
                <a:solidFill>
                  <a:srgbClr val="FF0000"/>
                </a:solidFill>
              </a:rPr>
              <a:t>تعداد</a:t>
            </a:r>
            <a:r>
              <a:rPr lang="fa-IR" sz="4000" dirty="0" smtClean="0"/>
              <a:t>و </a:t>
            </a:r>
            <a:r>
              <a:rPr lang="fa-IR" sz="4000" dirty="0" smtClean="0">
                <a:solidFill>
                  <a:srgbClr val="FF0000"/>
                </a:solidFill>
              </a:rPr>
              <a:t>عمق جراحات </a:t>
            </a:r>
            <a:r>
              <a:rPr lang="fa-IR" sz="4000" dirty="0" smtClean="0"/>
              <a:t>همیشه مورددرخواست مقامات قضایی است وبرای هرگونه ضرب وجرح دیه خاصی تعیین  شده است.</a:t>
            </a:r>
          </a:p>
          <a:p>
            <a:pPr algn="r" rtl="1">
              <a:buNone/>
            </a:pPr>
            <a:endParaRPr lang="fa-IR" sz="4000" dirty="0" smtClean="0"/>
          </a:p>
          <a:p>
            <a:pPr algn="r" rtl="1">
              <a:buNone/>
            </a:pPr>
            <a:r>
              <a:rPr lang="fa-IR" sz="4000" dirty="0" smtClean="0"/>
              <a:t>  -</a:t>
            </a:r>
            <a:r>
              <a:rPr lang="fa-IR" sz="4400" dirty="0" smtClean="0">
                <a:solidFill>
                  <a:srgbClr val="FF0000"/>
                </a:solidFill>
              </a:rPr>
              <a:t>درقانون دیات </a:t>
            </a:r>
            <a:r>
              <a:rPr lang="fa-IR" sz="4000" dirty="0" smtClean="0"/>
              <a:t>دیه تعیین شده برای </a:t>
            </a:r>
            <a:r>
              <a:rPr lang="fa-IR" sz="4000" dirty="0" smtClean="0"/>
              <a:t>         </a:t>
            </a:r>
            <a:r>
              <a:rPr lang="fa-IR" sz="4000" dirty="0" smtClean="0">
                <a:solidFill>
                  <a:srgbClr val="FF0000"/>
                </a:solidFill>
              </a:rPr>
              <a:t>صدمات </a:t>
            </a:r>
            <a:r>
              <a:rPr lang="fa-IR" sz="4000" dirty="0" smtClean="0">
                <a:solidFill>
                  <a:srgbClr val="FF0000"/>
                </a:solidFill>
              </a:rPr>
              <a:t>وجراحات سروصورت</a:t>
            </a:r>
            <a:endParaRPr lang="fa-IR" sz="4000" dirty="0" smtClean="0"/>
          </a:p>
          <a:p>
            <a:pPr algn="r" rtl="1">
              <a:buNone/>
            </a:pPr>
            <a:r>
              <a:rPr lang="fa-IR" sz="4000" dirty="0" smtClean="0"/>
              <a:t>   دوبرابراندام </a:t>
            </a:r>
            <a:r>
              <a:rPr lang="fa-IR" sz="4000" dirty="0" smtClean="0"/>
              <a:t>هامی باشد.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000" dirty="0" smtClean="0">
                <a:solidFill>
                  <a:srgbClr val="FF0000"/>
                </a:solidFill>
              </a:rPr>
              <a:t>تشخیص انواع ضرب وجرح برحسب نحوه حدوث نیزاهمیت دارد: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4652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000" dirty="0" smtClean="0"/>
              <a:t>  1-ضرب وجرح جنایی</a:t>
            </a:r>
          </a:p>
          <a:p>
            <a:pPr algn="r" rtl="1">
              <a:buNone/>
            </a:pPr>
            <a:r>
              <a:rPr lang="fa-IR" sz="4000" dirty="0"/>
              <a:t> </a:t>
            </a:r>
            <a:r>
              <a:rPr lang="fa-IR" sz="4000" dirty="0" smtClean="0"/>
              <a:t> 2-ضرب وجرح ناشی ازکار</a:t>
            </a:r>
          </a:p>
          <a:p>
            <a:pPr algn="r" rtl="1">
              <a:buNone/>
            </a:pPr>
            <a:r>
              <a:rPr lang="fa-IR" sz="4000" dirty="0"/>
              <a:t> </a:t>
            </a:r>
            <a:r>
              <a:rPr lang="fa-IR" sz="4000" dirty="0" smtClean="0"/>
              <a:t> 3-ضرب وجرح اتفاقی</a:t>
            </a:r>
          </a:p>
          <a:p>
            <a:pPr algn="r" rtl="1">
              <a:buNone/>
            </a:pPr>
            <a:r>
              <a:rPr lang="fa-IR" sz="4000" dirty="0"/>
              <a:t> </a:t>
            </a:r>
            <a:r>
              <a:rPr lang="fa-IR" sz="4000" dirty="0" smtClean="0"/>
              <a:t> 4-ضرب وجرح ناشی ازوسایل نقلیه</a:t>
            </a:r>
            <a:endParaRPr lang="en-US" sz="4000" dirty="0" smtClean="0"/>
          </a:p>
          <a:p>
            <a:pPr algn="r" rtl="1">
              <a:buNone/>
            </a:pPr>
            <a:r>
              <a:rPr lang="en-US" sz="4000" dirty="0" smtClean="0"/>
              <a:t>  </a:t>
            </a:r>
            <a:r>
              <a:rPr lang="fa-IR" sz="4000" dirty="0" smtClean="0"/>
              <a:t>5-خودزنی ها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درترومادقت درمواردزیرنیزضروری می باشد: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dirty="0" smtClean="0"/>
              <a:t> </a:t>
            </a:r>
            <a:r>
              <a:rPr lang="fa-IR" sz="3600" dirty="0" smtClean="0"/>
              <a:t>1)تعدادضایعات وصدمات</a:t>
            </a:r>
          </a:p>
          <a:p>
            <a:pPr algn="r" rtl="1">
              <a:buNone/>
            </a:pPr>
            <a:r>
              <a:rPr lang="fa-IR" sz="3600" dirty="0" smtClean="0"/>
              <a:t>2)محل آناتومیکی</a:t>
            </a:r>
            <a:endParaRPr lang="fa-IR" sz="3600" dirty="0" smtClean="0"/>
          </a:p>
          <a:p>
            <a:pPr algn="r" rtl="1">
              <a:buNone/>
            </a:pPr>
            <a:r>
              <a:rPr lang="fa-IR" sz="3600" dirty="0" smtClean="0"/>
              <a:t> </a:t>
            </a:r>
            <a:r>
              <a:rPr lang="fa-IR" sz="3600" dirty="0" smtClean="0"/>
              <a:t>3)عمق صدمات</a:t>
            </a:r>
            <a:endParaRPr lang="fa-IR" sz="3600" dirty="0" smtClean="0"/>
          </a:p>
          <a:p>
            <a:pPr algn="r" rtl="1">
              <a:buNone/>
            </a:pPr>
            <a:r>
              <a:rPr lang="fa-IR" sz="3600" dirty="0"/>
              <a:t> </a:t>
            </a:r>
            <a:r>
              <a:rPr lang="fa-IR" sz="3600" dirty="0" smtClean="0"/>
              <a:t>4)تناسب </a:t>
            </a:r>
            <a:r>
              <a:rPr lang="fa-IR" sz="3600" dirty="0" smtClean="0"/>
              <a:t>ضایعات باترومای </a:t>
            </a:r>
            <a:r>
              <a:rPr lang="fa-IR" sz="3600" dirty="0" smtClean="0"/>
              <a:t>موردادعا</a:t>
            </a:r>
            <a:endParaRPr lang="fa-IR" sz="3600" dirty="0" smtClean="0"/>
          </a:p>
          <a:p>
            <a:pPr algn="r" rtl="1">
              <a:buNone/>
            </a:pPr>
            <a:r>
              <a:rPr lang="fa-IR" sz="3600" dirty="0"/>
              <a:t> </a:t>
            </a:r>
            <a:r>
              <a:rPr lang="fa-IR" sz="3600" dirty="0" smtClean="0"/>
              <a:t>5)قبل تروماعارضه ای مخفی موجودنبوده باشد.</a:t>
            </a:r>
          </a:p>
          <a:p>
            <a:pPr algn="r" rtl="1">
              <a:buNone/>
            </a:pPr>
            <a:r>
              <a:rPr lang="en-US" sz="3600" dirty="0" smtClean="0"/>
              <a:t> </a:t>
            </a:r>
            <a:r>
              <a:rPr lang="fa-IR" sz="3600" dirty="0" smtClean="0"/>
              <a:t>6)تعیین </a:t>
            </a:r>
            <a:r>
              <a:rPr lang="fa-IR" sz="3600" dirty="0" smtClean="0"/>
              <a:t>آلت ضرب </a:t>
            </a:r>
            <a:r>
              <a:rPr lang="fa-IR" sz="3600" dirty="0" smtClean="0"/>
              <a:t>وجرح</a:t>
            </a:r>
          </a:p>
          <a:p>
            <a:pPr algn="r" rtl="1">
              <a:buNone/>
            </a:pPr>
            <a:r>
              <a:rPr lang="fa-IR" sz="3600" dirty="0" smtClean="0"/>
              <a:t> </a:t>
            </a:r>
            <a:r>
              <a:rPr lang="fa-IR" sz="3600" dirty="0" smtClean="0"/>
              <a:t>7)زمان حدوث</a:t>
            </a:r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Times New Roman" pitchFamily="18" charset="0"/>
              </a:rPr>
              <a:t>7)بررسی آسیب های شریانی،وریدی وعصبی و...</a:t>
            </a:r>
          </a:p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Times New Roman" pitchFamily="18" charset="0"/>
              </a:rPr>
              <a:t>8)توضیح دقیق به لحاظ </a:t>
            </a:r>
            <a:r>
              <a:rPr lang="fa-IR" sz="3200" dirty="0" smtClean="0">
                <a:latin typeface="Times New Roman" pitchFamily="18" charset="0"/>
              </a:rPr>
              <a:t>احتمال خودزنی          (متعدد،گروهی،موازی</a:t>
            </a:r>
            <a:r>
              <a:rPr lang="fa-IR" sz="3200" dirty="0" smtClean="0">
                <a:latin typeface="Times New Roman" pitchFamily="18" charset="0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Times New Roman" pitchFamily="18" charset="0"/>
              </a:rPr>
              <a:t>9)توضیح علمی معاینات واعمال انجام شده مثل </a:t>
            </a:r>
            <a:r>
              <a:rPr lang="en-US" sz="3200" dirty="0" smtClean="0">
                <a:latin typeface="Times New Roman" pitchFamily="18" charset="0"/>
              </a:rPr>
              <a:t>chest tube</a:t>
            </a:r>
            <a:endParaRPr lang="fa-IR" sz="3200" dirty="0" smtClean="0">
              <a:latin typeface="Times New Roman" pitchFamily="18" charset="0"/>
            </a:endParaRPr>
          </a:p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Times New Roman" pitchFamily="18" charset="0"/>
              </a:rPr>
              <a:t>10)تطبیق ضایعات باقانون دیات</a:t>
            </a:r>
          </a:p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Times New Roman" pitchFamily="18" charset="0"/>
              </a:rPr>
              <a:t>11)</a:t>
            </a:r>
            <a:r>
              <a:rPr lang="ar-SA" sz="3200" dirty="0" smtClean="0">
                <a:latin typeface="Times New Roman" pitchFamily="18" charset="0"/>
              </a:rPr>
              <a:t>پرهيز از قضاوتهاي پليسي در درج ضايعات مثال محل گلوله</a:t>
            </a:r>
            <a:r>
              <a:rPr lang="fa-IR" sz="3200" dirty="0" smtClean="0">
                <a:latin typeface="Times New Roman" pitchFamily="18" charset="0"/>
              </a:rPr>
              <a:t>،</a:t>
            </a:r>
            <a:r>
              <a:rPr lang="ar-SA" sz="3200" dirty="0" smtClean="0">
                <a:latin typeface="Times New Roman" pitchFamily="18" charset="0"/>
              </a:rPr>
              <a:t> محل چاقو</a:t>
            </a:r>
            <a:r>
              <a:rPr lang="fa-IR" sz="3200" dirty="0" smtClean="0">
                <a:latin typeface="Times New Roman" pitchFamily="18" charset="0"/>
              </a:rPr>
              <a:t> و......</a:t>
            </a:r>
            <a:r>
              <a:rPr lang="ar-SA" sz="3200" dirty="0" smtClean="0">
                <a:latin typeface="Times New Roman" pitchFamily="18" charset="0"/>
              </a:rPr>
              <a:t>     </a:t>
            </a:r>
            <a:endParaRPr lang="ar-SA" sz="32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</a:rPr>
              <a:t>درمعاینه بایدبه مواردزیرنیزدقت شود: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افتراق بریدگی ازپارگی</a:t>
            </a:r>
          </a:p>
          <a:p>
            <a:pPr algn="r" rtl="1"/>
            <a:r>
              <a:rPr lang="fa-IR" dirty="0" smtClean="0"/>
              <a:t>افتراق بریدگی ایجادشده توسط چاقوی یک دمه ازدودمه</a:t>
            </a:r>
          </a:p>
          <a:p>
            <a:pPr algn="r" rtl="1"/>
            <a:r>
              <a:rPr lang="fa-IR" dirty="0" smtClean="0"/>
              <a:t>افتراق کبودی ازضایعات مشابه</a:t>
            </a:r>
          </a:p>
          <a:p>
            <a:pPr algn="r" rtl="1"/>
            <a:r>
              <a:rPr lang="fa-IR" dirty="0" smtClean="0"/>
              <a:t>افتراق صدمات منازعه ازخودزنی</a:t>
            </a:r>
          </a:p>
          <a:p>
            <a:pPr algn="r" rtl="1"/>
            <a:r>
              <a:rPr lang="fa-IR" dirty="0" smtClean="0"/>
              <a:t>افتراق سوراخ ورودی ازخروجی دراصابت گلوله</a:t>
            </a:r>
            <a:endParaRPr lang="en-US" dirty="0" smtClean="0"/>
          </a:p>
          <a:p>
            <a:pPr algn="r" rtl="1"/>
            <a:r>
              <a:rPr lang="fa-IR" dirty="0" smtClean="0"/>
              <a:t>تشخیص زخم هاوصدمات دفاعی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383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بنام خدا</vt:lpstr>
      <vt:lpstr>Slide 2</vt:lpstr>
      <vt:lpstr>ضرب وجرح</vt:lpstr>
      <vt:lpstr>Slide 4</vt:lpstr>
      <vt:lpstr>Slide 5</vt:lpstr>
      <vt:lpstr>تشخیص انواع ضرب وجرح برحسب نحوه حدوث نیزاهمیت دارد:</vt:lpstr>
      <vt:lpstr> درترومادقت درمواردزیرنیزضروری می باشد:</vt:lpstr>
      <vt:lpstr>Slide 8</vt:lpstr>
      <vt:lpstr>درمعاینه بایدبه مواردزیرنیزدقت شود:</vt:lpstr>
      <vt:lpstr>خودزنی ها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</dc:title>
  <dc:creator>Administrator</dc:creator>
  <cp:lastModifiedBy>Administrator</cp:lastModifiedBy>
  <cp:revision>82</cp:revision>
  <dcterms:created xsi:type="dcterms:W3CDTF">2010-07-14T08:46:39Z</dcterms:created>
  <dcterms:modified xsi:type="dcterms:W3CDTF">2011-02-17T18:30:04Z</dcterms:modified>
</cp:coreProperties>
</file>