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5" r:id="rId1"/>
  </p:sldMasterIdLst>
  <p:notesMasterIdLst>
    <p:notesMasterId r:id="rId24"/>
  </p:notesMasterIdLst>
  <p:sldIdLst>
    <p:sldId id="256" r:id="rId2"/>
    <p:sldId id="334" r:id="rId3"/>
    <p:sldId id="335" r:id="rId4"/>
    <p:sldId id="336" r:id="rId5"/>
    <p:sldId id="295" r:id="rId6"/>
    <p:sldId id="261" r:id="rId7"/>
    <p:sldId id="337" r:id="rId8"/>
    <p:sldId id="263" r:id="rId9"/>
    <p:sldId id="341" r:id="rId10"/>
    <p:sldId id="340" r:id="rId11"/>
    <p:sldId id="264" r:id="rId12"/>
    <p:sldId id="265" r:id="rId13"/>
    <p:sldId id="293" r:id="rId14"/>
    <p:sldId id="343" r:id="rId15"/>
    <p:sldId id="342" r:id="rId16"/>
    <p:sldId id="344" r:id="rId17"/>
    <p:sldId id="345" r:id="rId18"/>
    <p:sldId id="348" r:id="rId19"/>
    <p:sldId id="346" r:id="rId20"/>
    <p:sldId id="267" r:id="rId21"/>
    <p:sldId id="269" r:id="rId22"/>
    <p:sldId id="280" r:id="rId23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1683"/>
    <a:srgbClr val="800000"/>
    <a:srgbClr val="996633"/>
    <a:srgbClr val="FF0066"/>
    <a:srgbClr val="00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79" autoAdjust="0"/>
    <p:restoredTop sz="94783" autoAdjust="0"/>
  </p:normalViewPr>
  <p:slideViewPr>
    <p:cSldViewPr>
      <p:cViewPr varScale="1">
        <p:scale>
          <a:sx n="42" d="100"/>
          <a:sy n="42" d="100"/>
        </p:scale>
        <p:origin x="-113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3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2040" y="-12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pPr>
              <a:defRPr/>
            </a:pPr>
            <a:fld id="{DB7DCBA7-F8E7-4FE3-8225-289158931F19}" type="datetimeFigureOut">
              <a:rPr lang="fa-IR"/>
              <a:pPr>
                <a:defRPr/>
              </a:pPr>
              <a:t>1432/03/17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fa-IR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pPr>
              <a:defRPr/>
            </a:pPr>
            <a:fld id="{7A1570DB-8596-4566-BE5E-DA1E9AE9DF54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EA751-C084-4666-872E-BFA5961B4F3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C48DF-9D8C-4FBC-911B-66430A0A345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A8E03-C879-4B89-BF2C-03254711154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904D0-D486-4697-99D2-60937F3E2F8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735B7-8CE4-4D5A-B76B-B22FFE9C981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0F14C-8EC2-4878-AE00-113F8673315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13805-18AB-4712-A453-3B0B24A1AA9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5C7E6-F3BC-49C4-851E-DE0715376D9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6FD8B-D0CB-4B76-9CA2-5B417DF522B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850B0-3320-4A28-9EBA-12970C5B1F3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kumimoji="0"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kumimoji="0"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2C589-B1A7-469F-969A-50F293BF397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kumimoji="0"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kumimoji="0"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DC240A5B-0688-46A7-ACDC-68F8356E0D5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42" r:id="rId2"/>
    <p:sldLayoutId id="2147483751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52" r:id="rId9"/>
    <p:sldLayoutId id="2147483748" r:id="rId10"/>
    <p:sldLayoutId id="2147483749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5pPr>
      <a:lvl6pPr marL="4572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6pPr>
      <a:lvl7pPr marL="9144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7pPr>
      <a:lvl8pPr marL="13716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8pPr>
      <a:lvl9pPr marL="18288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9pPr>
    </p:titleStyle>
    <p:bodyStyle>
      <a:lvl1pPr marL="273050" indent="-273050" algn="r" rtl="1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Majalla UI"/>
          <a:cs typeface="+mn-cs"/>
        </a:defRPr>
      </a:lvl1pPr>
      <a:lvl2pPr marL="639763" indent="-246063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Majalla UI"/>
          <a:cs typeface="+mn-cs"/>
        </a:defRPr>
      </a:lvl2pPr>
      <a:lvl3pPr marL="914400" indent="-246063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Majalla UI"/>
          <a:cs typeface="+mn-cs"/>
        </a:defRPr>
      </a:lvl3pPr>
      <a:lvl4pPr marL="1187450" indent="-209550" algn="r" rtl="1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Majalla UI"/>
          <a:cs typeface="+mn-cs"/>
        </a:defRPr>
      </a:lvl4pPr>
      <a:lvl5pPr marL="1462088" indent="-209550" algn="r" rtl="1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Majalla UI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060575"/>
            <a:ext cx="7772400" cy="1371600"/>
          </a:xfrm>
          <a:effectLst>
            <a:glow rad="228600">
              <a:schemeClr val="accent4">
                <a:satMod val="175000"/>
                <a:alpha val="40000"/>
              </a:schemeClr>
            </a:glow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sz="40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سیر </a:t>
            </a:r>
            <a:r>
              <a:rPr lang="fa-IR" sz="40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شکایات در دادسرای انتظامی سازمان نظام پزشکی مشهد</a:t>
            </a:r>
            <a:r>
              <a:rPr lang="fa-IR" sz="4000" dirty="0"/>
              <a:t> </a:t>
            </a:r>
            <a:endParaRPr lang="en-US" sz="400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581525"/>
            <a:ext cx="6400800" cy="1752600"/>
          </a:xfrm>
        </p:spPr>
        <p:txBody>
          <a:bodyPr/>
          <a:lstStyle/>
          <a:p>
            <a:pPr marR="0" eaLnBrk="1" hangingPunct="1">
              <a:lnSpc>
                <a:spcPct val="80000"/>
              </a:lnSpc>
            </a:pPr>
            <a:endParaRPr lang="fa-IR" sz="2800" b="1" dirty="0" smtClean="0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sz="5400" b="1" dirty="0" smtClean="0">
                <a:solidFill>
                  <a:srgbClr val="002060"/>
                </a:solidFill>
              </a:rPr>
              <a:t>آیا شامل مرور زمان می شود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2285992"/>
            <a:ext cx="8515352" cy="4389437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fa-IR" sz="2400" dirty="0" smtClean="0">
                <a:solidFill>
                  <a:srgbClr val="002060"/>
                </a:solidFill>
              </a:rPr>
              <a:t>شاکی و مراجع ذیصلاح جهت اعلام تخلف حداکثر ظرف مدت یکسال از </a:t>
            </a:r>
          </a:p>
          <a:p>
            <a:pPr marL="609600" indent="-609600" algn="ctr" eaLnBrk="1" hangingPunct="1">
              <a:lnSpc>
                <a:spcPct val="90000"/>
              </a:lnSpc>
              <a:buNone/>
            </a:pPr>
            <a:r>
              <a:rPr lang="fa-IR" sz="3200" b="1" dirty="0" smtClean="0">
                <a:solidFill>
                  <a:srgbClr val="002060"/>
                </a:solidFill>
              </a:rPr>
              <a:t>تاریخ وقوع تخلف</a:t>
            </a:r>
            <a:r>
              <a:rPr lang="fa-IR" sz="3200" dirty="0" smtClean="0">
                <a:solidFill>
                  <a:srgbClr val="002060"/>
                </a:solidFill>
              </a:rPr>
              <a:t> </a:t>
            </a:r>
          </a:p>
          <a:p>
            <a:pPr marL="609600" indent="-609600" algn="ctr" eaLnBrk="1" hangingPunct="1">
              <a:lnSpc>
                <a:spcPct val="90000"/>
              </a:lnSpc>
              <a:buNone/>
            </a:pPr>
            <a:r>
              <a:rPr lang="fa-IR" sz="3200" dirty="0" smtClean="0">
                <a:solidFill>
                  <a:srgbClr val="002060"/>
                </a:solidFill>
              </a:rPr>
              <a:t>یا</a:t>
            </a:r>
          </a:p>
          <a:p>
            <a:pPr marL="609600" indent="-609600" algn="ctr" eaLnBrk="1" hangingPunct="1">
              <a:lnSpc>
                <a:spcPct val="90000"/>
              </a:lnSpc>
              <a:buNone/>
            </a:pPr>
            <a:r>
              <a:rPr lang="fa-IR" sz="3200" dirty="0" smtClean="0">
                <a:solidFill>
                  <a:srgbClr val="002060"/>
                </a:solidFill>
              </a:rPr>
              <a:t> </a:t>
            </a:r>
            <a:r>
              <a:rPr lang="fa-IR" sz="3200" b="1" dirty="0" smtClean="0">
                <a:solidFill>
                  <a:srgbClr val="002060"/>
                </a:solidFill>
              </a:rPr>
              <a:t>بروز عوارض </a:t>
            </a:r>
          </a:p>
          <a:p>
            <a:pPr marL="609600" indent="-609600" algn="ctr" eaLnBrk="1" hangingPunct="1">
              <a:lnSpc>
                <a:spcPct val="90000"/>
              </a:lnSpc>
              <a:buNone/>
            </a:pPr>
            <a:r>
              <a:rPr lang="fa-IR" sz="2400" dirty="0" smtClean="0">
                <a:solidFill>
                  <a:srgbClr val="002060"/>
                </a:solidFill>
              </a:rPr>
              <a:t>می توانند به دادسرا اعلام شکایت نمایند</a:t>
            </a:r>
            <a:r>
              <a:rPr lang="fa-IR" sz="1600" dirty="0" smtClean="0">
                <a:solidFill>
                  <a:srgbClr val="002060"/>
                </a:solidFill>
              </a:rPr>
              <a:t>.( تبصره 1 ماده 6 آیین دادرسی)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fa-IR" sz="18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fa-IR" dirty="0" smtClean="0">
                <a:solidFill>
                  <a:srgbClr val="002060"/>
                </a:solidFill>
              </a:rPr>
              <a:t>مرور زمان محاسبه </a:t>
            </a:r>
            <a:r>
              <a:rPr lang="fa-IR" dirty="0" err="1" smtClean="0">
                <a:solidFill>
                  <a:srgbClr val="002060"/>
                </a:solidFill>
              </a:rPr>
              <a:t>نمی</a:t>
            </a:r>
            <a:r>
              <a:rPr lang="fa-IR" dirty="0" smtClean="0">
                <a:solidFill>
                  <a:srgbClr val="002060"/>
                </a:solidFill>
              </a:rPr>
              <a:t> گردد:</a:t>
            </a:r>
          </a:p>
          <a:p>
            <a:pPr>
              <a:buNone/>
            </a:pPr>
            <a:r>
              <a:rPr lang="fa-IR" sz="2400" dirty="0" smtClean="0">
                <a:solidFill>
                  <a:srgbClr val="002060"/>
                </a:solidFill>
              </a:rPr>
              <a:t>الف- در صورتیکه منوط به تعیین تکلیف در دادگستری باشد</a:t>
            </a:r>
          </a:p>
          <a:p>
            <a:pPr>
              <a:buNone/>
            </a:pPr>
            <a:r>
              <a:rPr lang="fa-IR" sz="2400" dirty="0" smtClean="0">
                <a:solidFill>
                  <a:srgbClr val="002060"/>
                </a:solidFill>
              </a:rPr>
              <a:t>ب- جریان مرور زمان با هر اقدام تعقیبی قطع می شود و آن مدت محاسبه </a:t>
            </a:r>
            <a:r>
              <a:rPr lang="fa-IR" sz="2400" dirty="0" err="1" smtClean="0">
                <a:solidFill>
                  <a:srgbClr val="002060"/>
                </a:solidFill>
              </a:rPr>
              <a:t>نمی</a:t>
            </a:r>
            <a:r>
              <a:rPr lang="fa-IR" sz="2400" dirty="0" smtClean="0">
                <a:solidFill>
                  <a:srgbClr val="002060"/>
                </a:solidFill>
              </a:rPr>
              <a:t> شود</a:t>
            </a:r>
            <a:endParaRPr lang="fa-IR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smtClean="0"/>
              <a:t> </a:t>
            </a:r>
            <a:endParaRPr lang="en-US" smtClean="0">
              <a:cs typeface="Traditional Arabic" pitchFamily="2" charset="-78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981075"/>
            <a:ext cx="7772400" cy="5327650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SzTx/>
              <a:buNone/>
              <a:defRPr/>
            </a:pPr>
            <a:r>
              <a:rPr lang="fa-IR" sz="2800" b="1" dirty="0" smtClean="0">
                <a:solidFill>
                  <a:srgbClr val="000066"/>
                </a:solidFill>
                <a:ea typeface="+mn-ea"/>
              </a:rPr>
              <a:t>تشکیل پرونده و </a:t>
            </a:r>
            <a:r>
              <a:rPr lang="fa-IR" sz="2800" b="1" dirty="0" smtClean="0">
                <a:solidFill>
                  <a:srgbClr val="0B1683"/>
                </a:solidFill>
                <a:ea typeface="+mn-ea"/>
              </a:rPr>
              <a:t>درخواست مدارک بالینی</a:t>
            </a:r>
          </a:p>
          <a:p>
            <a:pPr marL="274320" indent="-27432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SzTx/>
              <a:buFont typeface="Wingdings" pitchFamily="2" charset="2"/>
              <a:buChar char="v"/>
              <a:defRPr/>
            </a:pPr>
            <a:endParaRPr lang="fa-IR" sz="2800" b="1" dirty="0">
              <a:solidFill>
                <a:srgbClr val="000066"/>
              </a:solidFill>
              <a:ea typeface="+mn-ea"/>
            </a:endParaRPr>
          </a:p>
          <a:p>
            <a:pPr marL="274320" indent="-27432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SzTx/>
              <a:buFont typeface="Wingdings" pitchFamily="2" charset="2"/>
              <a:buNone/>
              <a:defRPr/>
            </a:pPr>
            <a:endParaRPr lang="fa-IR" sz="2800" b="1" dirty="0">
              <a:solidFill>
                <a:srgbClr val="000066"/>
              </a:solidFill>
              <a:ea typeface="+mn-ea"/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fa-IR" sz="2800" dirty="0" smtClean="0">
                <a:solidFill>
                  <a:srgbClr val="002060"/>
                </a:solidFill>
                <a:ea typeface="+mn-ea"/>
              </a:rPr>
              <a:t>کلیه </a:t>
            </a:r>
            <a:r>
              <a:rPr lang="fa-IR" sz="2800" dirty="0">
                <a:solidFill>
                  <a:srgbClr val="002060"/>
                </a:solidFill>
                <a:ea typeface="+mn-ea"/>
              </a:rPr>
              <a:t>مراکز </a:t>
            </a:r>
            <a:r>
              <a:rPr lang="fa-IR" sz="2800" dirty="0" smtClean="0">
                <a:solidFill>
                  <a:srgbClr val="002060"/>
                </a:solidFill>
                <a:ea typeface="+mn-ea"/>
              </a:rPr>
              <a:t>و مقامات </a:t>
            </a:r>
            <a:r>
              <a:rPr lang="fa-IR" sz="2800" dirty="0">
                <a:solidFill>
                  <a:srgbClr val="002060"/>
                </a:solidFill>
                <a:ea typeface="+mn-ea"/>
              </a:rPr>
              <a:t>بهداشتی و درمانی اعم از دولتی و غیردولتی باید </a:t>
            </a:r>
            <a:r>
              <a:rPr lang="fa-IR" sz="2800" dirty="0" err="1">
                <a:solidFill>
                  <a:srgbClr val="002060"/>
                </a:solidFill>
                <a:ea typeface="+mn-ea"/>
              </a:rPr>
              <a:t>فوراً</a:t>
            </a:r>
            <a:r>
              <a:rPr lang="fa-IR" sz="2800" dirty="0">
                <a:solidFill>
                  <a:srgbClr val="002060"/>
                </a:solidFill>
                <a:ea typeface="+mn-ea"/>
              </a:rPr>
              <a:t> درخواست دادسرا را به موقع اجرا نموده و اطلاعات و مدارک و اسناد مورد مطالبه را دراختیار دادسرا قرار دهند.</a:t>
            </a:r>
            <a:r>
              <a:rPr lang="fa-IR" sz="1800" dirty="0">
                <a:solidFill>
                  <a:srgbClr val="002060"/>
                </a:solidFill>
                <a:ea typeface="+mn-ea"/>
              </a:rPr>
              <a:t>(ماده 10</a:t>
            </a:r>
            <a:r>
              <a:rPr lang="fa-IR" sz="1800" dirty="0" smtClean="0">
                <a:solidFill>
                  <a:srgbClr val="002060"/>
                </a:solidFill>
                <a:ea typeface="+mn-ea"/>
              </a:rPr>
              <a:t>)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endParaRPr lang="fa-IR" sz="1800" dirty="0">
              <a:solidFill>
                <a:srgbClr val="002060"/>
              </a:solidFill>
              <a:ea typeface="+mn-ea"/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fa-IR" sz="2800" dirty="0">
                <a:solidFill>
                  <a:srgbClr val="002060"/>
                </a:solidFill>
                <a:ea typeface="+mn-ea"/>
              </a:rPr>
              <a:t> خودداری یا ممانعت یا </a:t>
            </a:r>
            <a:r>
              <a:rPr lang="fa-IR" sz="2800" dirty="0" err="1">
                <a:solidFill>
                  <a:srgbClr val="002060"/>
                </a:solidFill>
                <a:ea typeface="+mn-ea"/>
              </a:rPr>
              <a:t>تاخیردرانجام</a:t>
            </a:r>
            <a:r>
              <a:rPr lang="fa-IR" sz="2800" dirty="0">
                <a:solidFill>
                  <a:srgbClr val="002060"/>
                </a:solidFill>
                <a:ea typeface="+mn-ea"/>
              </a:rPr>
              <a:t> در دستورات دادسرا مستوجب تعقیب و مجازات انتظامی است.</a:t>
            </a:r>
            <a:r>
              <a:rPr lang="fa-IR" sz="1800" dirty="0">
                <a:solidFill>
                  <a:srgbClr val="002060"/>
                </a:solidFill>
                <a:ea typeface="+mn-ea"/>
              </a:rPr>
              <a:t>(تبصره</a:t>
            </a:r>
            <a:r>
              <a:rPr lang="fa-IR" sz="1800" dirty="0" smtClean="0">
                <a:solidFill>
                  <a:srgbClr val="002060"/>
                </a:solidFill>
                <a:ea typeface="+mn-ea"/>
              </a:rPr>
              <a:t>)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fa-IR" sz="1800" dirty="0" smtClean="0">
              <a:solidFill>
                <a:srgbClr val="002060"/>
              </a:solidFill>
              <a:ea typeface="+mn-ea"/>
            </a:endParaRPr>
          </a:p>
          <a:p>
            <a:pPr marL="274320" indent="-27432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fa-IR" sz="2800" b="1" dirty="0" smtClean="0">
                <a:solidFill>
                  <a:srgbClr val="002060"/>
                </a:solidFill>
                <a:ea typeface="+mj-ea"/>
              </a:rPr>
              <a:t>ارجاع </a:t>
            </a:r>
            <a:r>
              <a:rPr lang="fa-IR" sz="2800" b="1" dirty="0">
                <a:solidFill>
                  <a:srgbClr val="002060"/>
                </a:solidFill>
                <a:ea typeface="+mj-ea"/>
              </a:rPr>
              <a:t>از دادستان به شعبه </a:t>
            </a:r>
            <a:r>
              <a:rPr lang="fa-IR" sz="2800" b="1" dirty="0" err="1">
                <a:solidFill>
                  <a:srgbClr val="002060"/>
                </a:solidFill>
                <a:ea typeface="+mj-ea"/>
              </a:rPr>
              <a:t>دادیاری</a:t>
            </a:r>
            <a:endParaRPr lang="fa-IR" sz="1800" dirty="0">
              <a:solidFill>
                <a:srgbClr val="002060"/>
              </a:solidFill>
              <a:ea typeface="+mn-ea"/>
            </a:endParaRPr>
          </a:p>
          <a:p>
            <a:pPr marL="274320" indent="-27432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fa-IR" sz="2800" b="1" dirty="0">
              <a:solidFill>
                <a:srgbClr val="0B1683"/>
              </a:solidFill>
              <a:ea typeface="+mn-ea"/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fa-IR" sz="2800" b="1" dirty="0">
              <a:ea typeface="+mn-ea"/>
            </a:endParaRPr>
          </a:p>
        </p:txBody>
      </p:sp>
    </p:spTree>
  </p:cSld>
  <p:clrMapOvr>
    <a:masterClrMapping/>
  </p:clrMapOvr>
  <p:transition spd="slow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/>
      <p:bldP spid="13315" grpId="1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500063"/>
            <a:ext cx="7772400" cy="928687"/>
          </a:xfrm>
        </p:spPr>
        <p:txBody>
          <a:bodyPr/>
          <a:lstStyle/>
          <a:p>
            <a:pPr algn="ctr" eaLnBrk="1" hangingPunct="1"/>
            <a:r>
              <a:rPr lang="fa-IR" sz="4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شروع </a:t>
            </a:r>
            <a:r>
              <a:rPr lang="fa-IR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تحقیقات</a:t>
            </a:r>
            <a:r>
              <a:rPr lang="fa-IR" sz="4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توسط دادیار</a:t>
            </a:r>
            <a:endParaRPr lang="en-US" sz="4400" b="1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2000240"/>
            <a:ext cx="8715375" cy="4572032"/>
          </a:xfrm>
        </p:spPr>
        <p:txBody>
          <a:bodyPr/>
          <a:lstStyle/>
          <a:p>
            <a:pPr algn="ctr" eaLnBrk="1" hangingPunct="1">
              <a:buNone/>
            </a:pPr>
            <a:r>
              <a:rPr lang="fa-IR" dirty="0" smtClean="0">
                <a:solidFill>
                  <a:srgbClr val="002060"/>
                </a:solidFill>
              </a:rPr>
              <a:t>دادسرای انتظامی عهده دار </a:t>
            </a:r>
          </a:p>
          <a:p>
            <a:pPr algn="ctr" eaLnBrk="1" hangingPunct="1">
              <a:buNone/>
            </a:pPr>
            <a:r>
              <a:rPr lang="fa-IR" b="1" dirty="0" smtClean="0">
                <a:solidFill>
                  <a:srgbClr val="002060"/>
                </a:solidFill>
              </a:rPr>
              <a:t>تحقیق و کشف تخلفات </a:t>
            </a:r>
            <a:r>
              <a:rPr lang="fa-IR" dirty="0" smtClean="0">
                <a:solidFill>
                  <a:srgbClr val="002060"/>
                </a:solidFill>
              </a:rPr>
              <a:t>و </a:t>
            </a:r>
            <a:r>
              <a:rPr lang="fa-IR" b="1" dirty="0" smtClean="0">
                <a:solidFill>
                  <a:srgbClr val="002060"/>
                </a:solidFill>
              </a:rPr>
              <a:t>تعقیب متخلفین</a:t>
            </a:r>
          </a:p>
          <a:p>
            <a:pPr algn="ctr" eaLnBrk="1" hangingPunct="1">
              <a:buNone/>
            </a:pPr>
            <a:r>
              <a:rPr lang="fa-IR" b="1" dirty="0" smtClean="0">
                <a:solidFill>
                  <a:srgbClr val="002060"/>
                </a:solidFill>
              </a:rPr>
              <a:t>اقامه شکایت انتظامی در هیاتهای بدوی انتظامی</a:t>
            </a:r>
          </a:p>
          <a:p>
            <a:pPr algn="ctr" eaLnBrk="1" hangingPunct="1">
              <a:buNone/>
            </a:pPr>
            <a:r>
              <a:rPr lang="fa-IR" dirty="0" smtClean="0">
                <a:solidFill>
                  <a:srgbClr val="002060"/>
                </a:solidFill>
              </a:rPr>
              <a:t>در حدود قوانین و مقررات پزشکی می باشد. (ماده 1)</a:t>
            </a:r>
          </a:p>
          <a:p>
            <a:pPr algn="just" eaLnBrk="1" hangingPunct="1">
              <a:buFont typeface="Wingdings" pitchFamily="2" charset="2"/>
              <a:buChar char="v"/>
            </a:pPr>
            <a:endParaRPr lang="fa-IR" dirty="0" smtClean="0">
              <a:solidFill>
                <a:srgbClr val="002060"/>
              </a:solidFill>
            </a:endParaRPr>
          </a:p>
          <a:p>
            <a:pPr algn="just" eaLnBrk="1" hangingPunct="1">
              <a:lnSpc>
                <a:spcPct val="90000"/>
              </a:lnSpc>
              <a:buNone/>
            </a:pPr>
            <a:endParaRPr lang="fa-IR" sz="2000" dirty="0" smtClean="0">
              <a:solidFill>
                <a:srgbClr val="002060"/>
              </a:solidFill>
            </a:endParaRPr>
          </a:p>
          <a:p>
            <a:pPr lvl="0" algn="just"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fa-IR" dirty="0" smtClean="0">
                <a:solidFill>
                  <a:srgbClr val="002060"/>
                </a:solidFill>
              </a:rPr>
              <a:t>دادسرا می تواند هرگونه تحقیق و اطلاعاتی را که برای کشف و تعقیب تخلف لازم میداند به عمل آورد و اشخاصی که اطلاعات آنان را موثر می داند احضار یا کتباً استعلام نماید.(ماده 11)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fa-IR" dirty="0" smtClean="0">
                <a:solidFill>
                  <a:srgbClr val="002060"/>
                </a:solidFill>
              </a:rPr>
              <a:t>تحقیقات در دادسرا غیر علنی است. </a:t>
            </a:r>
            <a:r>
              <a:rPr lang="fa-IR" sz="2400" dirty="0" smtClean="0">
                <a:solidFill>
                  <a:srgbClr val="002060"/>
                </a:solidFill>
              </a:rPr>
              <a:t>(ماده 22)</a:t>
            </a:r>
          </a:p>
          <a:p>
            <a:pPr lvl="0" algn="just" eaLnBrk="1" hangingPunct="1">
              <a:lnSpc>
                <a:spcPct val="90000"/>
              </a:lnSpc>
              <a:buNone/>
            </a:pPr>
            <a:endParaRPr lang="fa-IR" dirty="0" smtClean="0">
              <a:solidFill>
                <a:srgbClr val="002060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endParaRPr lang="fa-IR" sz="2000" dirty="0" smtClean="0">
              <a:solidFill>
                <a:srgbClr val="0B1683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536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285750" y="857232"/>
            <a:ext cx="8501063" cy="5238768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buNone/>
            </a:pPr>
            <a:r>
              <a:rPr lang="fa-IR" sz="4000" dirty="0" smtClean="0">
                <a:solidFill>
                  <a:srgbClr val="002060"/>
                </a:solidFill>
              </a:rPr>
              <a:t>احضار شاکی و </a:t>
            </a:r>
            <a:r>
              <a:rPr lang="fa-IR" sz="4000" dirty="0" err="1" smtClean="0">
                <a:solidFill>
                  <a:srgbClr val="002060"/>
                </a:solidFill>
              </a:rPr>
              <a:t>مشتکی</a:t>
            </a:r>
            <a:r>
              <a:rPr lang="fa-IR" sz="4000" dirty="0" smtClean="0">
                <a:solidFill>
                  <a:srgbClr val="002060"/>
                </a:solidFill>
              </a:rPr>
              <a:t> </a:t>
            </a:r>
            <a:r>
              <a:rPr lang="fa-IR" sz="4000" dirty="0" err="1" smtClean="0">
                <a:solidFill>
                  <a:srgbClr val="002060"/>
                </a:solidFill>
              </a:rPr>
              <a:t>عنه</a:t>
            </a:r>
            <a:endParaRPr lang="fa-IR" sz="4000" dirty="0" smtClean="0">
              <a:solidFill>
                <a:srgbClr val="002060"/>
              </a:solidFill>
            </a:endParaRPr>
          </a:p>
          <a:p>
            <a:pPr algn="justLow" eaLnBrk="1" hangingPunct="1">
              <a:lnSpc>
                <a:spcPct val="150000"/>
              </a:lnSpc>
              <a:buFont typeface="Wingdings" pitchFamily="2" charset="2"/>
              <a:buChar char="v"/>
            </a:pPr>
            <a:r>
              <a:rPr lang="fa-IR" sz="2400" dirty="0" smtClean="0">
                <a:solidFill>
                  <a:srgbClr val="002060"/>
                </a:solidFill>
              </a:rPr>
              <a:t>احضار شاکی و </a:t>
            </a:r>
            <a:r>
              <a:rPr lang="fa-IR" sz="2400" dirty="0" err="1" smtClean="0">
                <a:solidFill>
                  <a:srgbClr val="002060"/>
                </a:solidFill>
              </a:rPr>
              <a:t>مشتکی</a:t>
            </a:r>
            <a:r>
              <a:rPr lang="fa-IR" sz="2400" dirty="0" smtClean="0">
                <a:solidFill>
                  <a:srgbClr val="002060"/>
                </a:solidFill>
              </a:rPr>
              <a:t> </a:t>
            </a:r>
            <a:r>
              <a:rPr lang="fa-IR" sz="2400" dirty="0" err="1" smtClean="0">
                <a:solidFill>
                  <a:srgbClr val="002060"/>
                </a:solidFill>
              </a:rPr>
              <a:t>عنه</a:t>
            </a:r>
            <a:r>
              <a:rPr lang="fa-IR" sz="2400" dirty="0" smtClean="0">
                <a:solidFill>
                  <a:srgbClr val="002060"/>
                </a:solidFill>
              </a:rPr>
              <a:t> با احضاریه به عمل می آید و هرگونه ابلاغ اوراق در محل کار یا مطب یا در محل اقامت ، یا از طریق پست الکترونیک ، یا </a:t>
            </a:r>
            <a:r>
              <a:rPr lang="fa-IR" sz="2400" dirty="0" err="1" smtClean="0">
                <a:solidFill>
                  <a:srgbClr val="002060"/>
                </a:solidFill>
              </a:rPr>
              <a:t>دورنگار</a:t>
            </a:r>
            <a:r>
              <a:rPr lang="fa-IR" sz="2400" dirty="0" smtClean="0">
                <a:solidFill>
                  <a:srgbClr val="002060"/>
                </a:solidFill>
              </a:rPr>
              <a:t> و یا در موارد فوری به وسیله تلفن انجام می پذیرد . (ماده 23و 24)</a:t>
            </a:r>
          </a:p>
          <a:p>
            <a:pPr algn="justLow" eaLnBrk="1" hangingPunct="1">
              <a:lnSpc>
                <a:spcPct val="150000"/>
              </a:lnSpc>
              <a:buNone/>
            </a:pPr>
            <a:endParaRPr lang="fa-IR" sz="2400" dirty="0" smtClean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150000"/>
              </a:lnSpc>
              <a:buNone/>
            </a:pPr>
            <a:r>
              <a:rPr lang="fa-IR" sz="4400" dirty="0" smtClean="0">
                <a:solidFill>
                  <a:srgbClr val="002060"/>
                </a:solidFill>
              </a:rPr>
              <a:t>دادسرا نباید کسی را بدون دلیل احضار کند. </a:t>
            </a:r>
          </a:p>
          <a:p>
            <a:pPr algn="ctr" eaLnBrk="1" hangingPunct="1">
              <a:lnSpc>
                <a:spcPct val="150000"/>
              </a:lnSpc>
              <a:buNone/>
            </a:pPr>
            <a:r>
              <a:rPr lang="fa-IR" sz="2400" dirty="0" smtClean="0">
                <a:solidFill>
                  <a:srgbClr val="002060"/>
                </a:solidFill>
              </a:rPr>
              <a:t>(ماده 26)</a:t>
            </a:r>
            <a:endParaRPr lang="en-US" sz="2400" dirty="0" smtClean="0">
              <a:solidFill>
                <a:srgbClr val="002060"/>
              </a:solidFill>
              <a:cs typeface="Majalla UI"/>
            </a:endParaRPr>
          </a:p>
          <a:p>
            <a:pPr eaLnBrk="1" hangingPunct="1"/>
            <a:endParaRPr lang="fa-I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solidFill>
                  <a:srgbClr val="002060"/>
                </a:solidFill>
              </a:rPr>
              <a:t>ماده 13</a:t>
            </a:r>
            <a:endParaRPr lang="fa-IR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468563"/>
            <a:ext cx="8229600" cy="3817957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rgbClr val="002060"/>
                </a:solidFill>
              </a:rPr>
              <a:t>استماع دلایل شکایت شاکی یا اعلام کننده تخلف</a:t>
            </a:r>
          </a:p>
          <a:p>
            <a:pPr>
              <a:buNone/>
            </a:pPr>
            <a:endParaRPr lang="fa-IR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rgbClr val="002060"/>
                </a:solidFill>
              </a:rPr>
              <a:t>انجام تحقیقات توسط دادیار</a:t>
            </a:r>
          </a:p>
          <a:p>
            <a:pPr>
              <a:buNone/>
            </a:pPr>
            <a:endParaRPr lang="fa-IR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rgbClr val="002060"/>
                </a:solidFill>
              </a:rPr>
              <a:t>در صورت کفایت دلایل برای تعقیب </a:t>
            </a:r>
            <a:r>
              <a:rPr lang="fa-IR" dirty="0" err="1" smtClean="0">
                <a:solidFill>
                  <a:srgbClr val="002060"/>
                </a:solidFill>
              </a:rPr>
              <a:t>مشتکی</a:t>
            </a:r>
            <a:r>
              <a:rPr lang="fa-IR" dirty="0" smtClean="0">
                <a:solidFill>
                  <a:srgbClr val="002060"/>
                </a:solidFill>
              </a:rPr>
              <a:t> </a:t>
            </a:r>
            <a:r>
              <a:rPr lang="fa-IR" dirty="0" err="1" smtClean="0">
                <a:solidFill>
                  <a:srgbClr val="002060"/>
                </a:solidFill>
              </a:rPr>
              <a:t>عنه</a:t>
            </a:r>
            <a:r>
              <a:rPr lang="fa-IR" dirty="0" smtClean="0">
                <a:solidFill>
                  <a:srgbClr val="002060"/>
                </a:solidFill>
              </a:rPr>
              <a:t> احضار </a:t>
            </a:r>
            <a:r>
              <a:rPr lang="fa-IR" dirty="0" err="1" smtClean="0">
                <a:solidFill>
                  <a:srgbClr val="002060"/>
                </a:solidFill>
              </a:rPr>
              <a:t>مشتکی</a:t>
            </a:r>
            <a:r>
              <a:rPr lang="fa-IR" dirty="0" smtClean="0">
                <a:solidFill>
                  <a:srgbClr val="002060"/>
                </a:solidFill>
              </a:rPr>
              <a:t> </a:t>
            </a:r>
            <a:r>
              <a:rPr lang="fa-IR" dirty="0" err="1" smtClean="0">
                <a:solidFill>
                  <a:srgbClr val="002060"/>
                </a:solidFill>
              </a:rPr>
              <a:t>عنه</a:t>
            </a:r>
            <a:r>
              <a:rPr lang="fa-IR" dirty="0" smtClean="0">
                <a:solidFill>
                  <a:srgbClr val="002060"/>
                </a:solidFill>
              </a:rPr>
              <a:t> و تفهیم نوع تخلف و دلایل آن</a:t>
            </a:r>
          </a:p>
          <a:p>
            <a:pPr>
              <a:buNone/>
            </a:pPr>
            <a:endParaRPr lang="fa-IR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rgbClr val="002060"/>
                </a:solidFill>
              </a:rPr>
              <a:t>انجام </a:t>
            </a:r>
            <a:r>
              <a:rPr lang="fa-IR" dirty="0" err="1" smtClean="0">
                <a:solidFill>
                  <a:srgbClr val="002060"/>
                </a:solidFill>
              </a:rPr>
              <a:t>دفاعیات</a:t>
            </a:r>
            <a:r>
              <a:rPr lang="fa-IR" dirty="0" smtClean="0">
                <a:solidFill>
                  <a:srgbClr val="002060"/>
                </a:solidFill>
              </a:rPr>
              <a:t> </a:t>
            </a:r>
            <a:r>
              <a:rPr lang="fa-IR" dirty="0" err="1" smtClean="0">
                <a:solidFill>
                  <a:srgbClr val="002060"/>
                </a:solidFill>
              </a:rPr>
              <a:t>مشتکی</a:t>
            </a:r>
            <a:r>
              <a:rPr lang="fa-IR" dirty="0" smtClean="0">
                <a:solidFill>
                  <a:srgbClr val="002060"/>
                </a:solidFill>
              </a:rPr>
              <a:t> </a:t>
            </a:r>
            <a:r>
              <a:rPr lang="fa-IR" dirty="0" err="1" smtClean="0">
                <a:solidFill>
                  <a:srgbClr val="002060"/>
                </a:solidFill>
              </a:rPr>
              <a:t>عنه</a:t>
            </a:r>
            <a:r>
              <a:rPr lang="fa-IR" dirty="0" smtClean="0">
                <a:solidFill>
                  <a:srgbClr val="002060"/>
                </a:solidFill>
              </a:rPr>
              <a:t> و تهیه مدارک ظرف مهلت مقرر</a:t>
            </a:r>
          </a:p>
          <a:p>
            <a:pPr>
              <a:buNone/>
            </a:pPr>
            <a:endParaRPr lang="fa-IR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v"/>
            </a:pPr>
            <a:endParaRPr lang="fa-IR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sz="6000" b="1" dirty="0" smtClean="0">
                <a:solidFill>
                  <a:srgbClr val="002060"/>
                </a:solidFill>
              </a:rPr>
              <a:t>خاتمه تحقیقات</a:t>
            </a:r>
            <a:endParaRPr lang="fa-IR" sz="60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922837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rgbClr val="002060"/>
                </a:solidFill>
              </a:rPr>
              <a:t>قرار منع تعقیب: </a:t>
            </a:r>
          </a:p>
          <a:p>
            <a:pPr>
              <a:buFont typeface="Arial" pitchFamily="34" charset="0"/>
              <a:buChar char="•"/>
            </a:pPr>
            <a:r>
              <a:rPr lang="fa-IR" dirty="0" smtClean="0">
                <a:solidFill>
                  <a:srgbClr val="002060"/>
                </a:solidFill>
              </a:rPr>
              <a:t>فعل یا ترک فعل </a:t>
            </a:r>
            <a:r>
              <a:rPr lang="fa-IR" dirty="0" err="1" smtClean="0">
                <a:solidFill>
                  <a:srgbClr val="002060"/>
                </a:solidFill>
              </a:rPr>
              <a:t>انتسابی</a:t>
            </a:r>
            <a:r>
              <a:rPr lang="fa-IR" dirty="0" smtClean="0">
                <a:solidFill>
                  <a:srgbClr val="002060"/>
                </a:solidFill>
              </a:rPr>
              <a:t> در فرض وقوع و صحت تخلف نباشد</a:t>
            </a:r>
          </a:p>
          <a:p>
            <a:pPr>
              <a:buFont typeface="Arial" pitchFamily="34" charset="0"/>
              <a:buChar char="•"/>
            </a:pPr>
            <a:r>
              <a:rPr lang="fa-IR" dirty="0" smtClean="0">
                <a:solidFill>
                  <a:srgbClr val="002060"/>
                </a:solidFill>
              </a:rPr>
              <a:t>تخلف ادعایی متوجه </a:t>
            </a:r>
            <a:r>
              <a:rPr lang="fa-IR" dirty="0" err="1" smtClean="0">
                <a:solidFill>
                  <a:srgbClr val="002060"/>
                </a:solidFill>
              </a:rPr>
              <a:t>مشتکی</a:t>
            </a:r>
            <a:r>
              <a:rPr lang="fa-IR" dirty="0" smtClean="0">
                <a:solidFill>
                  <a:srgbClr val="002060"/>
                </a:solidFill>
              </a:rPr>
              <a:t> </a:t>
            </a:r>
            <a:r>
              <a:rPr lang="fa-IR" dirty="0" err="1" smtClean="0">
                <a:solidFill>
                  <a:srgbClr val="002060"/>
                </a:solidFill>
              </a:rPr>
              <a:t>عنه</a:t>
            </a:r>
            <a:r>
              <a:rPr lang="fa-IR" dirty="0" smtClean="0">
                <a:solidFill>
                  <a:srgbClr val="002060"/>
                </a:solidFill>
              </a:rPr>
              <a:t> نباشد</a:t>
            </a:r>
          </a:p>
          <a:p>
            <a:pPr>
              <a:buFont typeface="Arial" pitchFamily="34" charset="0"/>
              <a:buChar char="•"/>
            </a:pPr>
            <a:r>
              <a:rPr lang="fa-IR" dirty="0" smtClean="0">
                <a:solidFill>
                  <a:srgbClr val="002060"/>
                </a:solidFill>
              </a:rPr>
              <a:t>دلایل برای تعقیب کافی نباشد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rgbClr val="002060"/>
                </a:solidFill>
              </a:rPr>
              <a:t>قرار </a:t>
            </a:r>
            <a:r>
              <a:rPr lang="fa-IR" dirty="0" err="1" smtClean="0">
                <a:solidFill>
                  <a:srgbClr val="002060"/>
                </a:solidFill>
              </a:rPr>
              <a:t>موقوفی</a:t>
            </a:r>
            <a:r>
              <a:rPr lang="fa-IR" dirty="0" smtClean="0">
                <a:solidFill>
                  <a:srgbClr val="002060"/>
                </a:solidFill>
              </a:rPr>
              <a:t> تعقیب:</a:t>
            </a:r>
          </a:p>
          <a:p>
            <a:pPr>
              <a:buFont typeface="Arial" pitchFamily="34" charset="0"/>
              <a:buChar char="•"/>
            </a:pPr>
            <a:r>
              <a:rPr lang="fa-IR" dirty="0" smtClean="0">
                <a:solidFill>
                  <a:srgbClr val="002060"/>
                </a:solidFill>
              </a:rPr>
              <a:t>فوت </a:t>
            </a:r>
            <a:r>
              <a:rPr lang="fa-IR" dirty="0" err="1" smtClean="0">
                <a:solidFill>
                  <a:srgbClr val="002060"/>
                </a:solidFill>
              </a:rPr>
              <a:t>متخلف</a:t>
            </a:r>
            <a:endParaRPr lang="fa-IR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a-IR" dirty="0" smtClean="0">
                <a:solidFill>
                  <a:srgbClr val="002060"/>
                </a:solidFill>
              </a:rPr>
              <a:t>جنون </a:t>
            </a:r>
            <a:r>
              <a:rPr lang="fa-IR" dirty="0" err="1" smtClean="0">
                <a:solidFill>
                  <a:srgbClr val="002060"/>
                </a:solidFill>
              </a:rPr>
              <a:t>متخلف</a:t>
            </a:r>
            <a:endParaRPr lang="fa-IR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a-IR" dirty="0" smtClean="0">
                <a:solidFill>
                  <a:srgbClr val="002060"/>
                </a:solidFill>
              </a:rPr>
              <a:t>تخلف مشمول مرور زمان باشد</a:t>
            </a:r>
          </a:p>
          <a:p>
            <a:pPr>
              <a:buFont typeface="Arial" pitchFamily="34" charset="0"/>
              <a:buChar char="•"/>
            </a:pPr>
            <a:r>
              <a:rPr lang="fa-IR" dirty="0" smtClean="0">
                <a:solidFill>
                  <a:srgbClr val="002060"/>
                </a:solidFill>
              </a:rPr>
              <a:t>قبلاً همان تخلف مورد رسیدگی واقع و مختومه شده باشد</a:t>
            </a:r>
          </a:p>
          <a:p>
            <a:pPr>
              <a:buFont typeface="Wingdings" pitchFamily="2" charset="2"/>
              <a:buChar char="v"/>
            </a:pPr>
            <a:endParaRPr lang="fa-IR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v"/>
            </a:pPr>
            <a:endParaRPr lang="fa-IR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rgbClr val="002060"/>
                </a:solidFill>
              </a:rPr>
              <a:t>قرار عدم صلاحیت: </a:t>
            </a:r>
          </a:p>
          <a:p>
            <a:pPr>
              <a:buFont typeface="Arial" pitchFamily="34" charset="0"/>
              <a:buChar char="•"/>
            </a:pPr>
            <a:r>
              <a:rPr lang="fa-IR" dirty="0" smtClean="0">
                <a:solidFill>
                  <a:srgbClr val="002060"/>
                </a:solidFill>
              </a:rPr>
              <a:t>تخلف در حوزه نظام پزشکی دیگری واقع شده باشد</a:t>
            </a:r>
          </a:p>
          <a:p>
            <a:pPr>
              <a:buFont typeface="Arial" pitchFamily="34" charset="0"/>
              <a:buChar char="•"/>
            </a:pPr>
            <a:r>
              <a:rPr lang="fa-IR" dirty="0" smtClean="0">
                <a:solidFill>
                  <a:srgbClr val="002060"/>
                </a:solidFill>
              </a:rPr>
              <a:t>تخلف واجد عنوان جزایی باشد</a:t>
            </a:r>
          </a:p>
          <a:p>
            <a:pPr>
              <a:buNone/>
            </a:pPr>
            <a:endParaRPr lang="fa-IR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fa-IR" dirty="0" err="1" smtClean="0">
                <a:solidFill>
                  <a:srgbClr val="002060"/>
                </a:solidFill>
              </a:rPr>
              <a:t>کیفرخواست</a:t>
            </a:r>
            <a:r>
              <a:rPr lang="fa-IR" dirty="0" smtClean="0">
                <a:solidFill>
                  <a:srgbClr val="002060"/>
                </a:solidFill>
              </a:rPr>
              <a:t>: </a:t>
            </a:r>
          </a:p>
          <a:p>
            <a:pPr>
              <a:buFont typeface="Arial" pitchFamily="34" charset="0"/>
              <a:buChar char="•"/>
            </a:pPr>
            <a:r>
              <a:rPr lang="fa-IR" dirty="0" smtClean="0">
                <a:solidFill>
                  <a:srgbClr val="002060"/>
                </a:solidFill>
              </a:rPr>
              <a:t>در صورت کفایت دلایل ارتکاب تخلف، دادیار ضمن موافقت دادستان، </a:t>
            </a:r>
            <a:r>
              <a:rPr lang="fa-IR" dirty="0" err="1" smtClean="0">
                <a:solidFill>
                  <a:srgbClr val="002060"/>
                </a:solidFill>
              </a:rPr>
              <a:t>کیفرخواست</a:t>
            </a:r>
            <a:r>
              <a:rPr lang="fa-IR" dirty="0" smtClean="0">
                <a:solidFill>
                  <a:srgbClr val="002060"/>
                </a:solidFill>
              </a:rPr>
              <a:t> تنظیم می نماید و از هیئت بدوی تقاضای مجازات </a:t>
            </a:r>
            <a:r>
              <a:rPr lang="fa-IR" dirty="0" err="1" smtClean="0">
                <a:solidFill>
                  <a:srgbClr val="002060"/>
                </a:solidFill>
              </a:rPr>
              <a:t>متخلف</a:t>
            </a:r>
            <a:r>
              <a:rPr lang="fa-IR" dirty="0" smtClean="0">
                <a:solidFill>
                  <a:srgbClr val="002060"/>
                </a:solidFill>
              </a:rPr>
              <a:t> را می نماید.</a:t>
            </a:r>
          </a:p>
          <a:p>
            <a:endParaRPr lang="fa-IR" dirty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/>
          <a:lstStyle/>
          <a:p>
            <a:pPr algn="ctr"/>
            <a:r>
              <a:rPr lang="fa-IR" b="1" dirty="0" smtClean="0">
                <a:solidFill>
                  <a:srgbClr val="002060"/>
                </a:solidFill>
              </a:rPr>
              <a:t>هیئت بدوی انتظامی</a:t>
            </a:r>
            <a:endParaRPr lang="fa-IR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2143116"/>
            <a:ext cx="8229600" cy="4357718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fa-IR" dirty="0" smtClean="0"/>
              <a:t>وصول پرونده به هیئت بدوی و ثبت آن</a:t>
            </a:r>
          </a:p>
          <a:p>
            <a:pPr>
              <a:buNone/>
            </a:pPr>
            <a:endParaRPr lang="fa-IR" dirty="0" smtClean="0"/>
          </a:p>
          <a:p>
            <a:pPr>
              <a:buFont typeface="Wingdings" pitchFamily="2" charset="2"/>
              <a:buChar char="v"/>
            </a:pPr>
            <a:r>
              <a:rPr lang="fa-IR" dirty="0" smtClean="0"/>
              <a:t>احضار </a:t>
            </a:r>
            <a:r>
              <a:rPr lang="fa-IR" dirty="0" err="1" smtClean="0"/>
              <a:t>مشتکی</a:t>
            </a:r>
            <a:r>
              <a:rPr lang="fa-IR" dirty="0" smtClean="0"/>
              <a:t> </a:t>
            </a:r>
            <a:r>
              <a:rPr lang="fa-IR" dirty="0" err="1" smtClean="0"/>
              <a:t>عنه</a:t>
            </a:r>
            <a:r>
              <a:rPr lang="fa-IR" dirty="0" smtClean="0"/>
              <a:t> و </a:t>
            </a:r>
            <a:r>
              <a:rPr lang="fa-IR" dirty="0" err="1" smtClean="0"/>
              <a:t>روئیت</a:t>
            </a:r>
            <a:r>
              <a:rPr lang="fa-IR" dirty="0" smtClean="0"/>
              <a:t> </a:t>
            </a:r>
            <a:r>
              <a:rPr lang="fa-IR" dirty="0" err="1" smtClean="0"/>
              <a:t>کیفرخواست</a:t>
            </a:r>
            <a:r>
              <a:rPr lang="fa-IR" dirty="0" smtClean="0"/>
              <a:t> به وی</a:t>
            </a:r>
          </a:p>
          <a:p>
            <a:pPr>
              <a:buNone/>
            </a:pPr>
            <a:endParaRPr lang="fa-IR" dirty="0" smtClean="0"/>
          </a:p>
          <a:p>
            <a:pPr>
              <a:buFont typeface="Wingdings" pitchFamily="2" charset="2"/>
              <a:buChar char="v"/>
            </a:pPr>
            <a:r>
              <a:rPr lang="fa-IR" dirty="0" err="1" smtClean="0"/>
              <a:t>دفاعیات</a:t>
            </a:r>
            <a:r>
              <a:rPr lang="fa-IR" dirty="0" smtClean="0"/>
              <a:t> </a:t>
            </a:r>
            <a:r>
              <a:rPr lang="fa-IR" dirty="0" err="1" smtClean="0"/>
              <a:t>مشتکی</a:t>
            </a:r>
            <a:r>
              <a:rPr lang="fa-IR" dirty="0" smtClean="0"/>
              <a:t> </a:t>
            </a:r>
            <a:r>
              <a:rPr lang="fa-IR" dirty="0" err="1" smtClean="0"/>
              <a:t>عنه</a:t>
            </a:r>
            <a:r>
              <a:rPr lang="fa-IR" dirty="0" smtClean="0"/>
              <a:t> و ارائه آن به هیئت ظرف مدت ده روز</a:t>
            </a:r>
          </a:p>
          <a:p>
            <a:pPr>
              <a:buNone/>
            </a:pPr>
            <a:endParaRPr lang="fa-IR" dirty="0" smtClean="0"/>
          </a:p>
          <a:p>
            <a:pPr>
              <a:buFont typeface="Wingdings" pitchFamily="2" charset="2"/>
              <a:buChar char="v"/>
            </a:pPr>
            <a:r>
              <a:rPr lang="fa-IR" dirty="0" smtClean="0"/>
              <a:t>ارجاع پرونده به یکی از اعضاء پس از وصول پاسخ یا عدم وصول آن</a:t>
            </a:r>
          </a:p>
          <a:p>
            <a:pPr>
              <a:buNone/>
            </a:pPr>
            <a:endParaRPr lang="fa-IR" dirty="0" smtClean="0"/>
          </a:p>
          <a:p>
            <a:pPr>
              <a:buFont typeface="Wingdings" pitchFamily="2" charset="2"/>
              <a:buChar char="v"/>
            </a:pPr>
            <a:r>
              <a:rPr lang="fa-IR" dirty="0" smtClean="0"/>
              <a:t>اعلام نظر عضو محقق در جلسه هیئت</a:t>
            </a:r>
          </a:p>
          <a:p>
            <a:pPr>
              <a:buFont typeface="Wingdings" pitchFamily="2" charset="2"/>
              <a:buChar char="v"/>
            </a:pPr>
            <a:endParaRPr lang="fa-IR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b="1" dirty="0" smtClean="0">
                <a:solidFill>
                  <a:schemeClr val="tx1"/>
                </a:solidFill>
              </a:rPr>
              <a:t>اتخاذ تصمیم در هیئت</a:t>
            </a:r>
            <a:endParaRPr lang="fa-IR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285992"/>
            <a:ext cx="8572560" cy="4286281"/>
          </a:xfrm>
        </p:spPr>
        <p:txBody>
          <a:bodyPr/>
          <a:lstStyle/>
          <a:p>
            <a:pPr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fa-IR" sz="2800" dirty="0" smtClean="0"/>
              <a:t>دعوت از شاکی ، شهود و سپس از </a:t>
            </a:r>
            <a:r>
              <a:rPr lang="fa-IR" sz="2800" dirty="0" err="1" smtClean="0"/>
              <a:t>مشتکی</a:t>
            </a:r>
            <a:r>
              <a:rPr lang="fa-IR" sz="2800" dirty="0" smtClean="0"/>
              <a:t> </a:t>
            </a:r>
            <a:r>
              <a:rPr lang="fa-IR" sz="2800" dirty="0" err="1" smtClean="0"/>
              <a:t>عنه</a:t>
            </a:r>
            <a:r>
              <a:rPr lang="fa-IR" sz="2800" dirty="0" smtClean="0"/>
              <a:t> </a:t>
            </a:r>
          </a:p>
          <a:p>
            <a:pPr>
              <a:lnSpc>
                <a:spcPts val="3000"/>
              </a:lnSpc>
              <a:spcBef>
                <a:spcPts val="0"/>
              </a:spcBef>
              <a:buNone/>
            </a:pPr>
            <a:endParaRPr lang="fa-IR" sz="2800" dirty="0" smtClean="0"/>
          </a:p>
          <a:p>
            <a:pPr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fa-IR" sz="2800" dirty="0" smtClean="0"/>
              <a:t>استعلام کتبی از کارشناسان </a:t>
            </a:r>
          </a:p>
          <a:p>
            <a:pPr>
              <a:lnSpc>
                <a:spcPts val="3000"/>
              </a:lnSpc>
              <a:spcBef>
                <a:spcPts val="0"/>
              </a:spcBef>
              <a:buNone/>
            </a:pPr>
            <a:endParaRPr lang="fa-IR" sz="2800" dirty="0" smtClean="0"/>
          </a:p>
          <a:p>
            <a:pPr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fa-IR" sz="2800" dirty="0" smtClean="0"/>
              <a:t>درصورت کامل بودن تحقیقات ضمن اعلام ختم رسیدگی و صدور رای</a:t>
            </a:r>
          </a:p>
          <a:p>
            <a:pPr>
              <a:lnSpc>
                <a:spcPts val="3000"/>
              </a:lnSpc>
              <a:spcBef>
                <a:spcPts val="0"/>
              </a:spcBef>
              <a:buNone/>
            </a:pPr>
            <a:endParaRPr lang="fa-IR" sz="2800" dirty="0" smtClean="0"/>
          </a:p>
          <a:p>
            <a:pPr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fa-IR" sz="2800" dirty="0" smtClean="0"/>
              <a:t>صدور حکم برائت در صورت عدم احراز تخلف </a:t>
            </a:r>
          </a:p>
          <a:p>
            <a:pPr>
              <a:lnSpc>
                <a:spcPts val="3000"/>
              </a:lnSpc>
              <a:spcBef>
                <a:spcPts val="0"/>
              </a:spcBef>
              <a:buNone/>
            </a:pPr>
            <a:endParaRPr lang="fa-IR" sz="2800" dirty="0" smtClean="0"/>
          </a:p>
          <a:p>
            <a:pPr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fa-IR" sz="2800" dirty="0" smtClean="0"/>
              <a:t>صدور رای قصور در صورت احراز تخلف</a:t>
            </a:r>
          </a:p>
          <a:p>
            <a:pPr>
              <a:lnSpc>
                <a:spcPts val="3000"/>
              </a:lnSpc>
              <a:spcBef>
                <a:spcPts val="0"/>
              </a:spcBef>
              <a:buNone/>
            </a:pPr>
            <a:endParaRPr lang="fa-IR" sz="2800" dirty="0" smtClean="0"/>
          </a:p>
          <a:p>
            <a:pPr>
              <a:lnSpc>
                <a:spcPts val="3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fa-IR" sz="2800" dirty="0" smtClean="0"/>
              <a:t>تعیین مجازات انتظامی </a:t>
            </a:r>
          </a:p>
          <a:p>
            <a:endParaRPr lang="fa-IR" dirty="0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3286116" y="642918"/>
            <a:ext cx="1643074" cy="7143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dirty="0" smtClean="0"/>
              <a:t>بررسی توسط عضو محقق</a:t>
            </a:r>
            <a:endParaRPr lang="fa-IR" dirty="0"/>
          </a:p>
        </p:txBody>
      </p:sp>
      <p:sp>
        <p:nvSpPr>
          <p:cNvPr id="7" name="Rounded Rectangle 6"/>
          <p:cNvSpPr/>
          <p:nvPr/>
        </p:nvSpPr>
        <p:spPr>
          <a:xfrm>
            <a:off x="1714480" y="1785926"/>
            <a:ext cx="1643074" cy="92869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>
            <a:normAutofit fontScale="85000" lnSpcReduction="20000"/>
          </a:bodyPr>
          <a:lstStyle/>
          <a:p>
            <a:pPr algn="ctr"/>
            <a:r>
              <a:rPr lang="fa-IR" dirty="0" smtClean="0"/>
              <a:t>1</a:t>
            </a:r>
          </a:p>
          <a:p>
            <a:pPr algn="ctr"/>
            <a:r>
              <a:rPr lang="fa-IR" dirty="0" smtClean="0"/>
              <a:t>دعوت از شاکی و شهود</a:t>
            </a:r>
            <a:endParaRPr lang="fa-IR" dirty="0"/>
          </a:p>
        </p:txBody>
      </p:sp>
      <p:sp>
        <p:nvSpPr>
          <p:cNvPr id="11" name="Rounded Rectangle 10"/>
          <p:cNvSpPr/>
          <p:nvPr/>
        </p:nvSpPr>
        <p:spPr>
          <a:xfrm>
            <a:off x="5214942" y="1783726"/>
            <a:ext cx="1643074" cy="92869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>
            <a:normAutofit fontScale="85000" lnSpcReduction="20000"/>
          </a:bodyPr>
          <a:lstStyle/>
          <a:p>
            <a:pPr algn="ctr"/>
            <a:r>
              <a:rPr lang="fa-IR" dirty="0" smtClean="0"/>
              <a:t>2</a:t>
            </a:r>
          </a:p>
          <a:p>
            <a:pPr algn="ctr"/>
            <a:r>
              <a:rPr lang="fa-IR" dirty="0" smtClean="0"/>
              <a:t>دعوت از متشاكی و شهود</a:t>
            </a:r>
            <a:endParaRPr lang="fa-IR" dirty="0"/>
          </a:p>
        </p:txBody>
      </p:sp>
      <p:sp>
        <p:nvSpPr>
          <p:cNvPr id="12" name="Rounded Rectangle 11"/>
          <p:cNvSpPr/>
          <p:nvPr/>
        </p:nvSpPr>
        <p:spPr>
          <a:xfrm>
            <a:off x="3596414" y="4500570"/>
            <a:ext cx="1643074" cy="92869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>
            <a:normAutofit/>
          </a:bodyPr>
          <a:lstStyle/>
          <a:p>
            <a:pPr algn="ctr"/>
            <a:r>
              <a:rPr lang="fa-IR" dirty="0" smtClean="0"/>
              <a:t>ختم تحقیقات و صدور رای</a:t>
            </a:r>
            <a:endParaRPr lang="fa-IR" dirty="0"/>
          </a:p>
        </p:txBody>
      </p:sp>
      <p:sp>
        <p:nvSpPr>
          <p:cNvPr id="13" name="Rounded Rectangle 12"/>
          <p:cNvSpPr/>
          <p:nvPr/>
        </p:nvSpPr>
        <p:spPr>
          <a:xfrm>
            <a:off x="2071670" y="3214686"/>
            <a:ext cx="1643074" cy="92869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>
            <a:normAutofit/>
          </a:bodyPr>
          <a:lstStyle/>
          <a:p>
            <a:pPr algn="ctr"/>
            <a:r>
              <a:rPr lang="fa-IR" dirty="0" smtClean="0"/>
              <a:t>عدم نیاز به کارشناسی</a:t>
            </a:r>
            <a:endParaRPr lang="fa-IR" dirty="0"/>
          </a:p>
        </p:txBody>
      </p:sp>
      <p:sp>
        <p:nvSpPr>
          <p:cNvPr id="14" name="Rounded Rectangle 13"/>
          <p:cNvSpPr/>
          <p:nvPr/>
        </p:nvSpPr>
        <p:spPr>
          <a:xfrm>
            <a:off x="4857752" y="3214686"/>
            <a:ext cx="1643074" cy="92869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>
            <a:normAutofit/>
          </a:bodyPr>
          <a:lstStyle/>
          <a:p>
            <a:pPr algn="ctr"/>
            <a:r>
              <a:rPr lang="fa-IR" dirty="0" smtClean="0"/>
              <a:t>نیا به کارشناسی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643438" y="5643578"/>
            <a:ext cx="1643074" cy="92869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>
            <a:normAutofit/>
          </a:bodyPr>
          <a:lstStyle/>
          <a:p>
            <a:pPr algn="ctr"/>
            <a:r>
              <a:rPr lang="fa-IR" dirty="0" smtClean="0"/>
              <a:t>ابلاغ حکم</a:t>
            </a:r>
            <a:endParaRPr lang="fa-IR" dirty="0"/>
          </a:p>
        </p:txBody>
      </p:sp>
      <p:sp>
        <p:nvSpPr>
          <p:cNvPr id="18" name="Rounded Rectangle 17"/>
          <p:cNvSpPr/>
          <p:nvPr/>
        </p:nvSpPr>
        <p:spPr>
          <a:xfrm>
            <a:off x="7000892" y="5643578"/>
            <a:ext cx="1643074" cy="92869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>
            <a:normAutofit fontScale="85000" lnSpcReduction="20000"/>
          </a:bodyPr>
          <a:lstStyle/>
          <a:p>
            <a:pPr algn="ctr"/>
            <a:r>
              <a:rPr lang="fa-IR" dirty="0" smtClean="0"/>
              <a:t>اعتراض به حکم و ارسال به هیئت تجدیدنظر</a:t>
            </a:r>
            <a:endParaRPr lang="fa-IR" dirty="0"/>
          </a:p>
        </p:txBody>
      </p:sp>
      <p:cxnSp>
        <p:nvCxnSpPr>
          <p:cNvPr id="23" name="Elbow Connector 22"/>
          <p:cNvCxnSpPr>
            <a:stCxn id="6" idx="2"/>
            <a:endCxn id="7" idx="3"/>
          </p:cNvCxnSpPr>
          <p:nvPr/>
        </p:nvCxnSpPr>
        <p:spPr>
          <a:xfrm rot="5400000">
            <a:off x="3286117" y="1428736"/>
            <a:ext cx="892975" cy="750099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Elbow Connector 22"/>
          <p:cNvCxnSpPr>
            <a:stCxn id="11" idx="1"/>
            <a:endCxn id="7" idx="3"/>
          </p:cNvCxnSpPr>
          <p:nvPr/>
        </p:nvCxnSpPr>
        <p:spPr>
          <a:xfrm rot="10800000" flipV="1">
            <a:off x="3357554" y="2248073"/>
            <a:ext cx="1857388" cy="2200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Elbow Connector 22"/>
          <p:cNvCxnSpPr>
            <a:endCxn id="13" idx="3"/>
          </p:cNvCxnSpPr>
          <p:nvPr/>
        </p:nvCxnSpPr>
        <p:spPr>
          <a:xfrm rot="5400000">
            <a:off x="3625448" y="3018232"/>
            <a:ext cx="750097" cy="571504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Elbow Connector 22"/>
          <p:cNvCxnSpPr>
            <a:stCxn id="13" idx="3"/>
            <a:endCxn id="14" idx="1"/>
          </p:cNvCxnSpPr>
          <p:nvPr/>
        </p:nvCxnSpPr>
        <p:spPr>
          <a:xfrm>
            <a:off x="3714744" y="3679033"/>
            <a:ext cx="1143008" cy="1588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Elbow Connector 22"/>
          <p:cNvCxnSpPr>
            <a:stCxn id="13" idx="2"/>
            <a:endCxn id="12" idx="1"/>
          </p:cNvCxnSpPr>
          <p:nvPr/>
        </p:nvCxnSpPr>
        <p:spPr>
          <a:xfrm rot="16200000" flipH="1">
            <a:off x="2834042" y="4202544"/>
            <a:ext cx="821537" cy="703207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Elbow Connector 22"/>
          <p:cNvCxnSpPr>
            <a:stCxn id="14" idx="2"/>
            <a:endCxn id="12" idx="3"/>
          </p:cNvCxnSpPr>
          <p:nvPr/>
        </p:nvCxnSpPr>
        <p:spPr>
          <a:xfrm rot="5400000">
            <a:off x="5048621" y="4334248"/>
            <a:ext cx="821537" cy="439801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Elbow Connector 22"/>
          <p:cNvCxnSpPr>
            <a:stCxn id="12" idx="2"/>
            <a:endCxn id="16" idx="1"/>
          </p:cNvCxnSpPr>
          <p:nvPr/>
        </p:nvCxnSpPr>
        <p:spPr>
          <a:xfrm rot="16200000" flipH="1">
            <a:off x="4191364" y="5655850"/>
            <a:ext cx="678661" cy="225487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Elbow Connector 22"/>
          <p:cNvCxnSpPr>
            <a:stCxn id="11" idx="2"/>
          </p:cNvCxnSpPr>
          <p:nvPr/>
        </p:nvCxnSpPr>
        <p:spPr>
          <a:xfrm rot="5400000">
            <a:off x="4160131" y="1052588"/>
            <a:ext cx="216516" cy="3536181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Elbow Connector 22"/>
          <p:cNvCxnSpPr>
            <a:stCxn id="18" idx="1"/>
            <a:endCxn id="16" idx="3"/>
          </p:cNvCxnSpPr>
          <p:nvPr/>
        </p:nvCxnSpPr>
        <p:spPr>
          <a:xfrm rot="10800000">
            <a:off x="6286512" y="6107925"/>
            <a:ext cx="714380" cy="1588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2428860" y="2786058"/>
            <a:ext cx="14287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142984"/>
            <a:ext cx="8229600" cy="1285876"/>
          </a:xfrm>
        </p:spPr>
        <p:txBody>
          <a:bodyPr/>
          <a:lstStyle/>
          <a:p>
            <a:pPr algn="ctr"/>
            <a:r>
              <a:rPr lang="fa-IR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سیاست های کلان سازمان نظام پزشکی جمهوری اسلامی ایران</a:t>
            </a:r>
            <a:br>
              <a:rPr lang="fa-IR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در بخش انتظامی</a:t>
            </a:r>
            <a:endParaRPr lang="fa-IR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688" y="2643182"/>
            <a:ext cx="8858312" cy="3929090"/>
          </a:xfrm>
        </p:spPr>
        <p:txBody>
          <a:bodyPr/>
          <a:lstStyle/>
          <a:p>
            <a:pPr algn="justLow">
              <a:buFont typeface="Wingdings" pitchFamily="2" charset="2"/>
              <a:buChar char="v"/>
            </a:pPr>
            <a:r>
              <a:rPr lang="fa-IR" dirty="0" smtClean="0"/>
              <a:t>صیانت از قانون نظام پزشکی ، قداست ، منزلت و جایگاه والای جامعه پزشکی</a:t>
            </a:r>
          </a:p>
          <a:p>
            <a:pPr algn="justLow">
              <a:buFont typeface="Wingdings" pitchFamily="2" charset="2"/>
              <a:buChar char="v"/>
            </a:pPr>
            <a:r>
              <a:rPr lang="fa-IR" dirty="0" smtClean="0"/>
              <a:t>بهبود و تسریع در رسیدگی به شکایات پزشکی با محوریت صیانت از حقوق دریافت </a:t>
            </a:r>
            <a:r>
              <a:rPr lang="fa-IR" dirty="0" err="1" smtClean="0"/>
              <a:t>کنندگان</a:t>
            </a:r>
            <a:r>
              <a:rPr lang="fa-IR" dirty="0" smtClean="0"/>
              <a:t> خدمات پزشکی</a:t>
            </a:r>
          </a:p>
          <a:p>
            <a:pPr algn="justLow">
              <a:buFont typeface="Wingdings" pitchFamily="2" charset="2"/>
              <a:buChar char="v"/>
            </a:pPr>
            <a:r>
              <a:rPr lang="fa-IR" dirty="0" smtClean="0"/>
              <a:t>بازشناسی جامع خطاهای پزشکی با رویکرد برنامه ریزی برای پیشگیری از خطاها</a:t>
            </a:r>
          </a:p>
          <a:p>
            <a:pPr algn="justLow">
              <a:buFont typeface="Wingdings" pitchFamily="2" charset="2"/>
              <a:buChar char="v"/>
            </a:pPr>
            <a:r>
              <a:rPr lang="fa-IR" dirty="0" smtClean="0"/>
              <a:t>حمایت از رویکرد کارشناسی متمرکز تخصصی در رسیدگی به شکایات پزشکی در محاکم قضایی</a:t>
            </a:r>
          </a:p>
          <a:p>
            <a:endParaRPr lang="fa-I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557338"/>
            <a:ext cx="7772400" cy="3675062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fa-IR" dirty="0" smtClean="0"/>
              <a:t>   </a:t>
            </a:r>
            <a:endParaRPr lang="fa-IR" sz="2800" b="1" dirty="0" smtClean="0"/>
          </a:p>
          <a:p>
            <a:pPr algn="ctr" eaLnBrk="1" hangingPunct="1">
              <a:buFontTx/>
              <a:buNone/>
            </a:pPr>
            <a:r>
              <a:rPr lang="fa-IR" sz="4400" b="1" dirty="0" smtClean="0">
                <a:solidFill>
                  <a:srgbClr val="000066"/>
                </a:solidFill>
              </a:rPr>
              <a:t>ابلاغ آرا و احکام </a:t>
            </a:r>
          </a:p>
          <a:p>
            <a:pPr algn="ctr" eaLnBrk="1" hangingPunct="1">
              <a:buFontTx/>
              <a:buNone/>
            </a:pPr>
            <a:r>
              <a:rPr lang="fa-IR" sz="4400" b="1" dirty="0" smtClean="0">
                <a:solidFill>
                  <a:srgbClr val="000066"/>
                </a:solidFill>
              </a:rPr>
              <a:t>و تصمیمات دادسرا و هیئت های انتظامی از طریق دبیرخانه معاونت انتظامی انجام می شود.</a:t>
            </a:r>
            <a:endParaRPr lang="en-US" sz="2000" b="1" dirty="0" smtClean="0">
              <a:solidFill>
                <a:srgbClr val="000066"/>
              </a:solidFill>
              <a:cs typeface="Majalla UI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1500"/>
            <a:ext cx="8229600" cy="1071563"/>
          </a:xfrm>
        </p:spPr>
        <p:txBody>
          <a:bodyPr/>
          <a:lstStyle/>
          <a:p>
            <a:pPr algn="ctr" eaLnBrk="1" hangingPunct="1"/>
            <a:r>
              <a:rPr lang="fa-IR" sz="4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اجرای احکام</a:t>
            </a:r>
            <a:endParaRPr lang="en-US" sz="4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fa-IR" b="1" dirty="0" smtClean="0"/>
              <a:t>اجرای احکام و تصمیمات هیئت های انتظامی جز در مورد تذکر یا توبیخ شفاهی که در حضور هیئت مدیره است با دادسرای انتظامی می باشد. </a:t>
            </a:r>
            <a:r>
              <a:rPr lang="fa-IR" sz="2000" b="1" dirty="0" smtClean="0"/>
              <a:t>(ماده 108)</a:t>
            </a:r>
          </a:p>
          <a:p>
            <a:pPr algn="just" eaLnBrk="1" hangingPunct="1">
              <a:buFontTx/>
              <a:buNone/>
            </a:pPr>
            <a:endParaRPr lang="fa-IR" b="1" dirty="0" smtClean="0"/>
          </a:p>
          <a:p>
            <a:pPr algn="just" eaLnBrk="1" hangingPunct="1"/>
            <a:r>
              <a:rPr lang="fa-IR" b="1" dirty="0" smtClean="0"/>
              <a:t>واحد اجرای احکام مکلف است </a:t>
            </a:r>
            <a:r>
              <a:rPr lang="fa-IR" b="1" dirty="0" err="1" smtClean="0"/>
              <a:t>محکومیتهای</a:t>
            </a:r>
            <a:r>
              <a:rPr lang="fa-IR" b="1" dirty="0" smtClean="0"/>
              <a:t> صاحبان حرف پزشکی و وابسته را در سوابق انتظامی ثبت و ضبط نماید. </a:t>
            </a:r>
            <a:r>
              <a:rPr lang="fa-IR" sz="2000" b="1" dirty="0" smtClean="0"/>
              <a:t>(ماده 116)</a:t>
            </a:r>
            <a:endParaRPr lang="en-US" sz="2000" b="1" dirty="0" smtClean="0">
              <a:cs typeface="Majalla UI"/>
            </a:endParaRPr>
          </a:p>
          <a:p>
            <a:pPr algn="just" eaLnBrk="1" hangingPunct="1"/>
            <a:endParaRPr lang="en-US" b="1" dirty="0" smtClean="0">
              <a:solidFill>
                <a:srgbClr val="0B1683"/>
              </a:solidFill>
              <a:cs typeface="Majalla UI"/>
            </a:endParaRP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1009650"/>
          </a:xfrm>
        </p:spPr>
        <p:txBody>
          <a:bodyPr/>
          <a:lstStyle/>
          <a:p>
            <a:pPr algn="ctr" eaLnBrk="1" hangingPunct="1"/>
            <a:r>
              <a:rPr lang="fa-IR" b="1" dirty="0" smtClean="0">
                <a:solidFill>
                  <a:schemeClr val="tx1"/>
                </a:solidFill>
              </a:rPr>
              <a:t>مجازات انتظامی</a:t>
            </a:r>
            <a:endParaRPr lang="en-US" b="1" dirty="0" smtClean="0">
              <a:solidFill>
                <a:schemeClr val="tx1"/>
              </a:solidFill>
              <a:cs typeface="Traditional Arabic" pitchFamily="2" charset="-78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1200"/>
            <a:ext cx="84582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fa-IR" sz="2400" dirty="0" smtClean="0"/>
              <a:t>تذکر یا توبیخ شفاهی </a:t>
            </a:r>
            <a:r>
              <a:rPr lang="fa-IR" sz="2400" dirty="0" err="1" smtClean="0"/>
              <a:t>درحضور</a:t>
            </a:r>
            <a:r>
              <a:rPr lang="fa-IR" sz="2400" dirty="0" smtClean="0"/>
              <a:t> هیات مدیره نظام پزشکی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fa-IR" sz="2400" dirty="0" smtClean="0"/>
              <a:t>اخطار یا توبیخ کتبی با درج </a:t>
            </a:r>
            <a:r>
              <a:rPr lang="fa-IR" sz="2400" dirty="0" err="1" smtClean="0"/>
              <a:t>درپرونده</a:t>
            </a:r>
            <a:r>
              <a:rPr lang="fa-IR" sz="2400" dirty="0" smtClean="0"/>
              <a:t> نظام پزشکی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fa-IR" sz="2400" dirty="0" smtClean="0"/>
              <a:t>توبیخ کتبی با درج در پرونده نظام پزشکی و نشریه نظام پزشکی محل یا الصاق رای در تابلوی اعلانات نظام پزشکی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fa-IR" sz="2400" dirty="0" smtClean="0"/>
              <a:t>محرومیت از اشتغال به حرف پزشکی و وابسته از سه ماه تا یکسال در محل ارتکاب تخلف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fa-IR" sz="2400" dirty="0" smtClean="0"/>
              <a:t>محرومیت از اشتغال به حرف پزشکی و وابسته از سه ماه تا یکسال در تمام کشور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fa-IR" sz="2400" dirty="0" smtClean="0"/>
              <a:t>محرومیت از اشتغال به حرف پزشکی و وابسته از یکسال تا پنج سال در تمام کشور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fa-IR" sz="2400" dirty="0" smtClean="0"/>
              <a:t>محرومیت دائم از اشتغال به حرف پزشکی و وابسته در تمام کشور</a:t>
            </a:r>
            <a:endParaRPr lang="en-US" sz="2400" dirty="0" smtClean="0">
              <a:cs typeface="Majalla UI"/>
            </a:endParaRP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1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10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10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10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10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1000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071570"/>
          </a:xfrm>
        </p:spPr>
        <p:txBody>
          <a:bodyPr/>
          <a:lstStyle/>
          <a:p>
            <a:pPr algn="ctr"/>
            <a:r>
              <a:rPr lang="fa-I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وظایف و اختیارات سازمان</a:t>
            </a:r>
            <a:endParaRPr lang="fa-IR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2643182"/>
            <a:ext cx="8643998" cy="3929090"/>
          </a:xfrm>
        </p:spPr>
        <p:txBody>
          <a:bodyPr/>
          <a:lstStyle/>
          <a:p>
            <a:pPr algn="justLow">
              <a:buFont typeface="Wingdings" pitchFamily="2" charset="2"/>
              <a:buChar char="v"/>
            </a:pPr>
            <a:r>
              <a:rPr lang="fa-IR" sz="2800" dirty="0" smtClean="0"/>
              <a:t>اظهار نظر کارشناسی در مورد جرایم پزشکی به عنوان مرجع رسمی به دادگاه ها ( بند ز ماده 3 فصل 2)</a:t>
            </a:r>
          </a:p>
          <a:p>
            <a:pPr algn="justLow">
              <a:buFont typeface="Wingdings" pitchFamily="2" charset="2"/>
              <a:buChar char="v"/>
            </a:pPr>
            <a:endParaRPr lang="fa-IR" sz="2800" dirty="0" smtClean="0"/>
          </a:p>
          <a:p>
            <a:pPr algn="justLow">
              <a:buFont typeface="Wingdings" pitchFamily="2" charset="2"/>
              <a:buChar char="v"/>
            </a:pPr>
            <a:endParaRPr lang="fa-IR" sz="2800" dirty="0" smtClean="0"/>
          </a:p>
          <a:p>
            <a:pPr algn="justLow">
              <a:buFont typeface="Wingdings" pitchFamily="2" charset="2"/>
              <a:buChar char="v"/>
            </a:pPr>
            <a:r>
              <a:rPr lang="fa-IR" sz="2800" dirty="0" smtClean="0"/>
              <a:t>همکاری با مراجع ذیصلاح در جهت رسیدگی به تخلفات </a:t>
            </a:r>
            <a:r>
              <a:rPr lang="fa-IR" sz="2800" dirty="0" err="1" smtClean="0"/>
              <a:t>غیرصنفی</a:t>
            </a:r>
            <a:r>
              <a:rPr lang="fa-IR" sz="2800" dirty="0" smtClean="0"/>
              <a:t> و جرایم شاغلین و اظهارنظر کارشناسی مشورتی در این رابطه (بند ح ماده 3 فصل 2)</a:t>
            </a:r>
          </a:p>
          <a:p>
            <a:pPr>
              <a:buNone/>
            </a:pPr>
            <a:endParaRPr lang="fa-IR" dirty="0" smtClean="0"/>
          </a:p>
          <a:p>
            <a:pPr>
              <a:buNone/>
            </a:pPr>
            <a:endParaRPr lang="fa-IR" dirty="0" smtClean="0"/>
          </a:p>
          <a:p>
            <a:pPr>
              <a:buNone/>
            </a:pPr>
            <a:endParaRPr lang="fa-IR" dirty="0" smtClean="0"/>
          </a:p>
          <a:p>
            <a:pPr>
              <a:buNone/>
            </a:pPr>
            <a:endParaRPr lang="fa-I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در راستای وظایف و اختیارات </a:t>
            </a:r>
            <a:endParaRPr lang="fa-IR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2071678"/>
            <a:ext cx="8786874" cy="4572008"/>
          </a:xfrm>
        </p:spPr>
        <p:txBody>
          <a:bodyPr/>
          <a:lstStyle/>
          <a:p>
            <a:pPr algn="justLow">
              <a:buFont typeface="Wingdings" pitchFamily="2" charset="2"/>
              <a:buChar char="v"/>
            </a:pPr>
            <a:r>
              <a:rPr lang="fa-IR" sz="2800" dirty="0" smtClean="0"/>
              <a:t>هیئت های انتظامی پزشکی در جهت رسیدگی به تخلفات صنفی و    حرفه ای شاغلین در سازمان نظام پزشکی تشکیل گردید(ماده 28 قانون)</a:t>
            </a:r>
          </a:p>
          <a:p>
            <a:pPr algn="justLow">
              <a:buNone/>
            </a:pPr>
            <a:endParaRPr lang="fa-IR" sz="2800" dirty="0" smtClean="0"/>
          </a:p>
          <a:p>
            <a:pPr algn="justLow">
              <a:buFont typeface="Arial" pitchFamily="34" charset="0"/>
              <a:buChar char="•"/>
            </a:pPr>
            <a:r>
              <a:rPr lang="fa-IR" sz="2800" dirty="0" smtClean="0"/>
              <a:t>هیئت عالی در مرکز</a:t>
            </a:r>
          </a:p>
          <a:p>
            <a:pPr algn="justLow">
              <a:buFont typeface="Arial" pitchFamily="34" charset="0"/>
              <a:buChar char="•"/>
            </a:pPr>
            <a:r>
              <a:rPr lang="fa-IR" sz="2800" dirty="0" smtClean="0"/>
              <a:t>هیئت تجدیدنظر و بدوی در مراکز استانها </a:t>
            </a:r>
          </a:p>
          <a:p>
            <a:pPr algn="justLow">
              <a:buFont typeface="Arial" pitchFamily="34" charset="0"/>
              <a:buChar char="•"/>
            </a:pPr>
            <a:r>
              <a:rPr lang="fa-IR" sz="2800" dirty="0" smtClean="0"/>
              <a:t> هیئت بدوی در شهرستانها</a:t>
            </a:r>
          </a:p>
          <a:p>
            <a:pPr algn="justLow">
              <a:buNone/>
            </a:pPr>
            <a:endParaRPr lang="fa-IR" sz="2800" dirty="0" smtClean="0"/>
          </a:p>
          <a:p>
            <a:pPr algn="justLow">
              <a:buFont typeface="Wingdings" pitchFamily="2" charset="2"/>
              <a:buChar char="v"/>
            </a:pPr>
            <a:r>
              <a:rPr lang="fa-IR" sz="2800" dirty="0" smtClean="0"/>
              <a:t>در معیت هیئت بدوی انتظامی، دادسرا مرکب از دادستان و تعداد مورد نیاز دادیار تشکیل می شود(ماده 29 قانون)</a:t>
            </a:r>
          </a:p>
          <a:p>
            <a:pPr>
              <a:buNone/>
            </a:pPr>
            <a:endParaRPr lang="fa-IR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1000108"/>
            <a:ext cx="77724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sz="3200" b="1" dirty="0" smtClean="0">
                <a:solidFill>
                  <a:srgbClr val="002060"/>
                </a:solidFill>
                <a:latin typeface="Arial" pitchFamily="34" charset="0"/>
              </a:rPr>
              <a:t> </a:t>
            </a:r>
            <a:endParaRPr lang="en-US" sz="1800" dirty="0">
              <a:solidFill>
                <a:srgbClr val="002060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785786" y="1571612"/>
            <a:ext cx="7772400" cy="464347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fa-IR" sz="2800" b="1" dirty="0" smtClean="0">
              <a:latin typeface="Arial" pitchFamily="34" charset="0"/>
            </a:endParaRPr>
          </a:p>
          <a:p>
            <a:pPr algn="ctr" eaLnBrk="1" hangingPunct="1">
              <a:buFontTx/>
              <a:buNone/>
            </a:pPr>
            <a:r>
              <a:rPr lang="fa-IR" sz="5400" b="1" dirty="0" smtClean="0">
                <a:solidFill>
                  <a:srgbClr val="002060"/>
                </a:solidFill>
                <a:latin typeface="Arial" pitchFamily="34" charset="0"/>
              </a:rPr>
              <a:t>تعقیب امور انتظامی ، تحقیق و کشف تخلفات منحصراً با دادسرای انتظامی است.</a:t>
            </a:r>
          </a:p>
          <a:p>
            <a:pPr algn="ctr" eaLnBrk="1" hangingPunct="1">
              <a:spcBef>
                <a:spcPts val="0"/>
              </a:spcBef>
              <a:buFontTx/>
              <a:buNone/>
            </a:pPr>
            <a:endParaRPr lang="fa-IR" sz="1400" b="1" dirty="0" smtClean="0">
              <a:solidFill>
                <a:srgbClr val="002060"/>
              </a:solidFill>
              <a:latin typeface="Arial" pitchFamily="34" charset="0"/>
            </a:endParaRPr>
          </a:p>
          <a:p>
            <a:pPr algn="ctr" eaLnBrk="1" hangingPunct="1">
              <a:buFontTx/>
              <a:buNone/>
            </a:pPr>
            <a:r>
              <a:rPr lang="fa-IR" sz="1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ماده 6 آئین دادرسی</a:t>
            </a:r>
            <a:endParaRPr lang="fa-IR" sz="1800" b="1" dirty="0" smtClean="0">
              <a:solidFill>
                <a:srgbClr val="002060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1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1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a-IR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مراحل رسیدگی به شکایات</a:t>
            </a:r>
            <a:r>
              <a:rPr lang="fa-I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42844" y="1935163"/>
            <a:ext cx="8786874" cy="438943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SzTx/>
              <a:buFont typeface="Wingdings" pitchFamily="2" charset="2"/>
              <a:buChar char="v"/>
            </a:pPr>
            <a:r>
              <a:rPr lang="fa-IR" sz="2800" b="1" dirty="0" smtClean="0">
                <a:solidFill>
                  <a:srgbClr val="002060"/>
                </a:solidFill>
              </a:rPr>
              <a:t>اعلام شکایت به دبیرخانه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fa-IR" sz="2800" b="1" dirty="0" smtClean="0">
              <a:solidFill>
                <a:srgbClr val="002060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fa-IR" sz="2800" b="1" dirty="0" smtClean="0">
                <a:solidFill>
                  <a:srgbClr val="002060"/>
                </a:solidFill>
              </a:rPr>
              <a:t>دبیرخانه دادسرا تحت نظارت دادستان انجام وظیفه می نماید.</a:t>
            </a:r>
            <a:r>
              <a:rPr lang="fa-IR" sz="1600" b="1" dirty="0" smtClean="0">
                <a:solidFill>
                  <a:srgbClr val="002060"/>
                </a:solidFill>
              </a:rPr>
              <a:t>(ماده 2 آئین نامه )</a:t>
            </a:r>
          </a:p>
          <a:p>
            <a:pPr algn="just" eaLnBrk="1" hangingPunct="1">
              <a:lnSpc>
                <a:spcPct val="90000"/>
              </a:lnSpc>
            </a:pPr>
            <a:r>
              <a:rPr lang="fa-IR" sz="2800" b="1" dirty="0" smtClean="0">
                <a:solidFill>
                  <a:srgbClr val="002060"/>
                </a:solidFill>
              </a:rPr>
              <a:t>وظیفه دبیرخانه دادسرا دریافت شکایت ، ثبت آن ، نگهداری سوابق و مدارک  و دادن رسید و شماره ثبت به شاکی </a:t>
            </a:r>
            <a:r>
              <a:rPr lang="fa-IR" sz="2000" b="1" dirty="0" smtClean="0">
                <a:solidFill>
                  <a:srgbClr val="002060"/>
                </a:solidFill>
              </a:rPr>
              <a:t>(ماده 3 )</a:t>
            </a:r>
          </a:p>
          <a:p>
            <a:pPr algn="just" eaLnBrk="1" hangingPunct="1">
              <a:lnSpc>
                <a:spcPct val="90000"/>
              </a:lnSpc>
            </a:pPr>
            <a:endParaRPr lang="fa-IR" sz="2000" b="1" dirty="0" smtClean="0">
              <a:solidFill>
                <a:srgbClr val="002060"/>
              </a:solidFill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fa-IR" sz="2000" b="1" dirty="0" smtClean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90000"/>
              </a:lnSpc>
              <a:buSzTx/>
              <a:buFont typeface="Wingdings" pitchFamily="2" charset="2"/>
              <a:buChar char="v"/>
            </a:pPr>
            <a:r>
              <a:rPr lang="fa-IR" sz="2800" b="1" dirty="0" smtClean="0">
                <a:solidFill>
                  <a:srgbClr val="002060"/>
                </a:solidFill>
              </a:rPr>
              <a:t>ارجاع به دادیار مقیم </a:t>
            </a:r>
            <a:endParaRPr lang="en-US" sz="2800" b="1" dirty="0" smtClean="0">
              <a:solidFill>
                <a:srgbClr val="002060"/>
              </a:solidFill>
              <a:cs typeface="Majalla UI"/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a-IR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وظایف دادیار مقیم </a:t>
            </a:r>
            <a:endParaRPr lang="en-US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43116"/>
            <a:ext cx="7772400" cy="4714884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SzPct val="125000"/>
              <a:buFont typeface="Wingdings" pitchFamily="2" charset="2"/>
              <a:buChar char="v"/>
            </a:pPr>
            <a:r>
              <a:rPr lang="fa-I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مصاحبه دادیار مقیم با شاکی</a:t>
            </a:r>
          </a:p>
          <a:p>
            <a:pPr marL="609600" indent="-609600" eaLnBrk="1" hangingPunct="1">
              <a:lnSpc>
                <a:spcPct val="90000"/>
              </a:lnSpc>
              <a:buSzPct val="125000"/>
              <a:buNone/>
            </a:pPr>
            <a:endParaRPr lang="fa-IR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SzPct val="125000"/>
              <a:buFont typeface="Wingdings" pitchFamily="2" charset="2"/>
              <a:buChar char="v"/>
            </a:pPr>
            <a:r>
              <a:rPr lang="fa-I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بررسی و مطالعه شکایت </a:t>
            </a:r>
            <a:r>
              <a:rPr lang="fa-IR" sz="1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(بر اساس ماده 30)</a:t>
            </a:r>
          </a:p>
          <a:p>
            <a:pPr marL="609600" indent="-609600" algn="just" eaLnBrk="1" hangingPunct="1">
              <a:lnSpc>
                <a:spcPct val="90000"/>
              </a:lnSpc>
            </a:pPr>
            <a:r>
              <a:rPr lang="fa-IR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دادسرا در موارد ذیل مکلف به رسیدگی است :</a:t>
            </a:r>
            <a:r>
              <a:rPr lang="fa-I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 ماده30)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fa-IR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</a:t>
            </a:r>
            <a:r>
              <a:rPr lang="fa-IR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الف ) شکایت شاکی ذینفع ، سرپرست یا نماینده قانونی بیمار 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fa-IR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ب ) اعلام تخلف از مراجع قضایی – اداری 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fa-IR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ج ) اعلام تخلف از طرف هیات مدیره ، شورای عالی و ریاست سازمان 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fa-IR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د ) از طرف وزارت بهداشت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fa-IR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</a:t>
            </a:r>
            <a:r>
              <a:rPr lang="fa-IR" sz="2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هـ</a:t>
            </a:r>
            <a:r>
              <a:rPr lang="fa-IR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)در مور تخلفات مشهود که به نظر اعضای دادسرا و هیئت های انتظامی رسیده باشد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fa-IR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و) ارجاع از هیئت بدوی </a:t>
            </a:r>
            <a:endParaRPr lang="en-US" sz="2200" b="1" dirty="0" smtClean="0">
              <a:solidFill>
                <a:schemeClr val="tx1">
                  <a:lumMod val="95000"/>
                  <a:lumOff val="5000"/>
                </a:schemeClr>
              </a:solidFill>
              <a:cs typeface="Majalla UI"/>
            </a:endParaRPr>
          </a:p>
        </p:txBody>
      </p:sp>
    </p:spTree>
  </p:cSld>
  <p:clrMapOvr>
    <a:masterClrMapping/>
  </p:clrMapOvr>
  <p:transition spd="slow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10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10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10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1000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126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268413"/>
            <a:ext cx="8097868" cy="494665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fa-IR" sz="2800" b="1" dirty="0" smtClean="0">
                <a:solidFill>
                  <a:srgbClr val="002060"/>
                </a:solidFill>
              </a:rPr>
              <a:t>آیا شکایت وارد است.</a:t>
            </a:r>
          </a:p>
          <a:p>
            <a:pPr marL="609600" indent="-609600" eaLnBrk="1" hangingPunct="1">
              <a:lnSpc>
                <a:spcPct val="90000"/>
              </a:lnSpc>
              <a:buNone/>
            </a:pPr>
            <a:endParaRPr lang="fa-IR" sz="2800" b="1" dirty="0" smtClean="0">
              <a:solidFill>
                <a:srgbClr val="00206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fa-IR" sz="2800" b="1" dirty="0" smtClean="0">
                <a:solidFill>
                  <a:srgbClr val="002060"/>
                </a:solidFill>
              </a:rPr>
              <a:t>آیا مشخصات بطور کامل نوشته شده است</a:t>
            </a:r>
          </a:p>
          <a:p>
            <a:pPr marL="609600" indent="-609600" eaLnBrk="1" hangingPunct="1">
              <a:lnSpc>
                <a:spcPct val="90000"/>
              </a:lnSpc>
              <a:buNone/>
            </a:pPr>
            <a:endParaRPr lang="fa-IR" sz="2800" b="1" dirty="0" smtClean="0">
              <a:solidFill>
                <a:srgbClr val="002060"/>
              </a:solidFill>
            </a:endParaRPr>
          </a:p>
          <a:p>
            <a:pPr marL="609600" indent="-609600" algn="justLow" eaLnBrk="1" hangingPunct="1">
              <a:lnSpc>
                <a:spcPts val="3360"/>
              </a:lnSpc>
              <a:buFont typeface="Arial" pitchFamily="34" charset="0"/>
              <a:buChar char="•"/>
            </a:pPr>
            <a:r>
              <a:rPr lang="fa-IR" sz="2800" dirty="0" smtClean="0">
                <a:solidFill>
                  <a:srgbClr val="002060"/>
                </a:solidFill>
              </a:rPr>
              <a:t>شکایت باید با امضاء، تاریخ، نام و مشخصات کامل شاکی و </a:t>
            </a:r>
            <a:r>
              <a:rPr lang="fa-IR" sz="2800" dirty="0" err="1" smtClean="0">
                <a:solidFill>
                  <a:srgbClr val="002060"/>
                </a:solidFill>
              </a:rPr>
              <a:t>مشتکی</a:t>
            </a:r>
            <a:r>
              <a:rPr lang="fa-IR" sz="2800" dirty="0" smtClean="0">
                <a:solidFill>
                  <a:srgbClr val="002060"/>
                </a:solidFill>
              </a:rPr>
              <a:t> </a:t>
            </a:r>
            <a:r>
              <a:rPr lang="fa-IR" sz="2800" dirty="0" err="1" smtClean="0">
                <a:solidFill>
                  <a:srgbClr val="002060"/>
                </a:solidFill>
              </a:rPr>
              <a:t>عنه</a:t>
            </a:r>
            <a:r>
              <a:rPr lang="fa-IR" sz="2800" dirty="0" smtClean="0">
                <a:solidFill>
                  <a:srgbClr val="002060"/>
                </a:solidFill>
              </a:rPr>
              <a:t> و تاریخ و محل وقوع تخلف باشد، به شکایت بدون امضاء یا دارای امضاء مستعار ترتیب اثر داده </a:t>
            </a:r>
            <a:r>
              <a:rPr lang="fa-IR" sz="2800" dirty="0" err="1" smtClean="0">
                <a:solidFill>
                  <a:srgbClr val="002060"/>
                </a:solidFill>
              </a:rPr>
              <a:t>نمی</a:t>
            </a:r>
            <a:r>
              <a:rPr lang="fa-IR" sz="2800" dirty="0" smtClean="0">
                <a:solidFill>
                  <a:srgbClr val="002060"/>
                </a:solidFill>
              </a:rPr>
              <a:t> شود</a:t>
            </a:r>
            <a:r>
              <a:rPr lang="fa-IR" sz="2000" dirty="0" smtClean="0">
                <a:solidFill>
                  <a:srgbClr val="002060"/>
                </a:solidFill>
              </a:rPr>
              <a:t>.</a:t>
            </a:r>
          </a:p>
          <a:p>
            <a:pPr marL="609600" indent="-609600" algn="ctr" eaLnBrk="1" hangingPunct="1">
              <a:lnSpc>
                <a:spcPts val="3360"/>
              </a:lnSpc>
              <a:buNone/>
            </a:pPr>
            <a:r>
              <a:rPr lang="fa-IR" sz="2000" dirty="0" smtClean="0">
                <a:solidFill>
                  <a:srgbClr val="002060"/>
                </a:solidFill>
              </a:rPr>
              <a:t>       </a:t>
            </a:r>
          </a:p>
          <a:p>
            <a:pPr marL="609600" indent="-609600" algn="ctr" eaLnBrk="1" hangingPunct="1">
              <a:lnSpc>
                <a:spcPts val="3360"/>
              </a:lnSpc>
              <a:buNone/>
            </a:pPr>
            <a:r>
              <a:rPr lang="fa-IR" sz="2000" dirty="0" smtClean="0">
                <a:solidFill>
                  <a:srgbClr val="002060"/>
                </a:solidFill>
              </a:rPr>
              <a:t>  (ماده 17آیین رسیدگی)</a:t>
            </a:r>
          </a:p>
          <a:p>
            <a:pPr marL="609600" indent="-609600" eaLnBrk="1" hangingPunct="1">
              <a:lnSpc>
                <a:spcPct val="90000"/>
              </a:lnSpc>
              <a:buNone/>
            </a:pPr>
            <a:endParaRPr lang="fa-IR" sz="2000" b="1" dirty="0" smtClean="0">
              <a:solidFill>
                <a:srgbClr val="00206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v"/>
            </a:pPr>
            <a:endParaRPr lang="fa-IR" sz="28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1000108"/>
            <a:ext cx="8229600" cy="857256"/>
          </a:xfrm>
        </p:spPr>
        <p:txBody>
          <a:bodyPr/>
          <a:lstStyle/>
          <a:p>
            <a:pPr algn="ctr"/>
            <a:r>
              <a:rPr lang="fa-IR" sz="4800" b="1" dirty="0" smtClean="0">
                <a:solidFill>
                  <a:srgbClr val="002060"/>
                </a:solidFill>
              </a:rPr>
              <a:t/>
            </a:r>
            <a:br>
              <a:rPr lang="fa-IR" sz="4800" b="1" dirty="0" smtClean="0">
                <a:solidFill>
                  <a:srgbClr val="002060"/>
                </a:solidFill>
              </a:rPr>
            </a:br>
            <a:r>
              <a:rPr lang="fa-IR" sz="4800" b="1" dirty="0" smtClean="0">
                <a:solidFill>
                  <a:srgbClr val="002060"/>
                </a:solidFill>
              </a:rPr>
              <a:t/>
            </a:r>
            <a:br>
              <a:rPr lang="fa-IR" sz="4800" b="1" dirty="0" smtClean="0">
                <a:solidFill>
                  <a:srgbClr val="002060"/>
                </a:solidFill>
              </a:rPr>
            </a:br>
            <a:r>
              <a:rPr lang="fa-IR" sz="4800" b="1" dirty="0" smtClean="0">
                <a:solidFill>
                  <a:srgbClr val="002060"/>
                </a:solidFill>
              </a:rPr>
              <a:t/>
            </a:r>
            <a:br>
              <a:rPr lang="fa-IR" sz="4800" b="1" dirty="0" smtClean="0">
                <a:solidFill>
                  <a:srgbClr val="002060"/>
                </a:solidFill>
              </a:rPr>
            </a:br>
            <a:r>
              <a:rPr lang="fa-IR" sz="4800" b="1" dirty="0" smtClean="0">
                <a:solidFill>
                  <a:srgbClr val="002060"/>
                </a:solidFill>
              </a:rPr>
              <a:t>آیا مربوط به شاغلین حرف پزشکی است</a:t>
            </a:r>
            <a:endParaRPr lang="fa-IR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071678"/>
            <a:ext cx="8229600" cy="4389437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buFont typeface="Wingdings" pitchFamily="2" charset="2"/>
              <a:buChar char="v"/>
            </a:pPr>
            <a:r>
              <a:rPr lang="fa-I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حیطه اختیارات </a:t>
            </a:r>
            <a: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رسیدگی به </a:t>
            </a:r>
            <a:r>
              <a:rPr lang="fa-I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تخلفات</a:t>
            </a:r>
            <a: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صنفی و حرفه ای </a:t>
            </a:r>
            <a:r>
              <a:rPr lang="fa-I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شاغلین</a:t>
            </a:r>
            <a: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حرف پزشکی و وابسته . (ماده 28 قانون )</a:t>
            </a:r>
          </a:p>
          <a:p>
            <a:pPr algn="just" eaLnBrk="1" hangingPunct="1">
              <a:lnSpc>
                <a:spcPct val="95000"/>
              </a:lnSpc>
              <a:buNone/>
            </a:pPr>
            <a:endParaRPr lang="fa-IR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 eaLnBrk="1" hangingPunct="1">
              <a:lnSpc>
                <a:spcPct val="95000"/>
              </a:lnSpc>
              <a:buFont typeface="Wingdings" pitchFamily="2" charset="2"/>
              <a:buChar char="v"/>
            </a:pPr>
            <a:r>
              <a:rPr lang="fa-I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تعریف تخلف :</a:t>
            </a:r>
            <a: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عدم رعایت موازین شرعی و قانونی و مقررات صنفی و حرفه ای و شغلی و سهل انگاری در انجام وظایف قانونی به وسیله شاغلین حرف پزشکی و وابسته ( تبصره 1 ماده 28 قانون). </a:t>
            </a:r>
          </a:p>
          <a:p>
            <a:pPr algn="just" eaLnBrk="1" hangingPunct="1">
              <a:lnSpc>
                <a:spcPct val="95000"/>
              </a:lnSpc>
              <a:buNone/>
            </a:pPr>
            <a:endParaRPr lang="fa-IR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 eaLnBrk="1" hangingPunct="1">
              <a:lnSpc>
                <a:spcPct val="95000"/>
              </a:lnSpc>
              <a:buFont typeface="Wingdings" pitchFamily="2" charset="2"/>
              <a:buChar char="v"/>
            </a:pPr>
            <a:r>
              <a:rPr lang="fa-I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تعریف شاغلین :  </a:t>
            </a:r>
            <a:r>
              <a:rPr lang="fa-IR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شاغلین</a:t>
            </a:r>
            <a: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حرفه های پزشکی و وابسته افرادی هستند که در یکی از مراکز تحقیقاتی ، درمانی ، آموزشی و بهداشتی اعم از خصوصی ، دولتی و تعاونی پزشکی وابسته به دولت یا خیریه یا حسب مورد ، مطب یا دفتر کار اشتغال دارند . (تبصره ماده 1 آئین نامه ) 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cs typeface="Majalla UI"/>
            </a:endParaRPr>
          </a:p>
          <a:p>
            <a:endParaRPr lang="fa-I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B4ECFC"/>
      </a:accent1>
      <a:accent2>
        <a:srgbClr val="6ADAFA"/>
      </a:accent2>
      <a:accent3>
        <a:srgbClr val="B4ECFC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B4ECFC"/>
    </a:accent1>
    <a:accent2>
      <a:srgbClr val="6ADAFA"/>
    </a:accent2>
    <a:accent3>
      <a:srgbClr val="B4ECFC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910</TotalTime>
  <Words>1274</Words>
  <Application>Microsoft Office PowerPoint</Application>
  <PresentationFormat>On-screen Show (4:3)</PresentationFormat>
  <Paragraphs>162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Flow</vt:lpstr>
      <vt:lpstr>سیر شکایات در دادسرای انتظامی سازمان نظام پزشکی مشهد </vt:lpstr>
      <vt:lpstr>سیاست های کلان سازمان نظام پزشکی جمهوری اسلامی ایران در بخش انتظامی</vt:lpstr>
      <vt:lpstr>وظایف و اختیارات سازمان</vt:lpstr>
      <vt:lpstr>در راستای وظایف و اختیارات </vt:lpstr>
      <vt:lpstr> </vt:lpstr>
      <vt:lpstr>مراحل رسیدگی به شکایات </vt:lpstr>
      <vt:lpstr>وظایف دادیار مقیم </vt:lpstr>
      <vt:lpstr>Slide 8</vt:lpstr>
      <vt:lpstr>   آیا مربوط به شاغلین حرف پزشکی است</vt:lpstr>
      <vt:lpstr>آیا شامل مرور زمان می شود</vt:lpstr>
      <vt:lpstr> </vt:lpstr>
      <vt:lpstr>شروع تحقیقات توسط دادیار</vt:lpstr>
      <vt:lpstr>Slide 13</vt:lpstr>
      <vt:lpstr>ماده 13</vt:lpstr>
      <vt:lpstr>خاتمه تحقیقات</vt:lpstr>
      <vt:lpstr>Slide 16</vt:lpstr>
      <vt:lpstr>هیئت بدوی انتظامی</vt:lpstr>
      <vt:lpstr>اتخاذ تصمیم در هیئت</vt:lpstr>
      <vt:lpstr>Slide 19</vt:lpstr>
      <vt:lpstr>Slide 20</vt:lpstr>
      <vt:lpstr>اجرای احکام</vt:lpstr>
      <vt:lpstr>مجازات انتظامی</vt:lpstr>
    </vt:vector>
  </TitlesOfParts>
  <Company>CHECK BIT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بررسی سیر شکایات در دادسرای انتظامی سازمان نظام پزشکی مشهد</dc:title>
  <dc:creator>Nezam pezeshki</dc:creator>
  <cp:lastModifiedBy>netwo</cp:lastModifiedBy>
  <cp:revision>96</cp:revision>
  <dcterms:created xsi:type="dcterms:W3CDTF">2009-02-04T07:31:46Z</dcterms:created>
  <dcterms:modified xsi:type="dcterms:W3CDTF">2011-02-20T05:08:32Z</dcterms:modified>
</cp:coreProperties>
</file>